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3"/>
  </p:notesMasterIdLst>
  <p:handoutMasterIdLst>
    <p:handoutMasterId r:id="rId124"/>
  </p:handoutMasterIdLst>
  <p:sldIdLst>
    <p:sldId id="475" r:id="rId2"/>
    <p:sldId id="346" r:id="rId3"/>
    <p:sldId id="377" r:id="rId4"/>
    <p:sldId id="378" r:id="rId5"/>
    <p:sldId id="379" r:id="rId6"/>
    <p:sldId id="380" r:id="rId7"/>
    <p:sldId id="381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497" r:id="rId37"/>
    <p:sldId id="399" r:id="rId38"/>
    <p:sldId id="400" r:id="rId39"/>
    <p:sldId id="401" r:id="rId40"/>
    <p:sldId id="402" r:id="rId41"/>
    <p:sldId id="498" r:id="rId42"/>
    <p:sldId id="499" r:id="rId43"/>
    <p:sldId id="406" r:id="rId44"/>
    <p:sldId id="407" r:id="rId45"/>
    <p:sldId id="409" r:id="rId46"/>
    <p:sldId id="410" r:id="rId47"/>
    <p:sldId id="411" r:id="rId48"/>
    <p:sldId id="412" r:id="rId49"/>
    <p:sldId id="413" r:id="rId50"/>
    <p:sldId id="500" r:id="rId51"/>
    <p:sldId id="501" r:id="rId52"/>
    <p:sldId id="414" r:id="rId53"/>
    <p:sldId id="415" r:id="rId54"/>
    <p:sldId id="416" r:id="rId55"/>
    <p:sldId id="417" r:id="rId56"/>
    <p:sldId id="418" r:id="rId57"/>
    <p:sldId id="502" r:id="rId58"/>
    <p:sldId id="419" r:id="rId59"/>
    <p:sldId id="420" r:id="rId60"/>
    <p:sldId id="421" r:id="rId61"/>
    <p:sldId id="422" r:id="rId62"/>
    <p:sldId id="503" r:id="rId63"/>
    <p:sldId id="423" r:id="rId64"/>
    <p:sldId id="424" r:id="rId65"/>
    <p:sldId id="425" r:id="rId66"/>
    <p:sldId id="426" r:id="rId67"/>
    <p:sldId id="427" r:id="rId68"/>
    <p:sldId id="428" r:id="rId69"/>
    <p:sldId id="429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438" r:id="rId79"/>
    <p:sldId id="439" r:id="rId80"/>
    <p:sldId id="440" r:id="rId81"/>
    <p:sldId id="441" r:id="rId82"/>
    <p:sldId id="442" r:id="rId83"/>
    <p:sldId id="443" r:id="rId84"/>
    <p:sldId id="444" r:id="rId85"/>
    <p:sldId id="445" r:id="rId86"/>
    <p:sldId id="446" r:id="rId87"/>
    <p:sldId id="447" r:id="rId88"/>
    <p:sldId id="448" r:id="rId89"/>
    <p:sldId id="449" r:id="rId90"/>
    <p:sldId id="450" r:id="rId91"/>
    <p:sldId id="451" r:id="rId92"/>
    <p:sldId id="452" r:id="rId93"/>
    <p:sldId id="453" r:id="rId94"/>
    <p:sldId id="454" r:id="rId95"/>
    <p:sldId id="455" r:id="rId96"/>
    <p:sldId id="456" r:id="rId97"/>
    <p:sldId id="457" r:id="rId98"/>
    <p:sldId id="513" r:id="rId99"/>
    <p:sldId id="458" r:id="rId100"/>
    <p:sldId id="459" r:id="rId101"/>
    <p:sldId id="460" r:id="rId102"/>
    <p:sldId id="461" r:id="rId103"/>
    <p:sldId id="462" r:id="rId104"/>
    <p:sldId id="463" r:id="rId105"/>
    <p:sldId id="464" r:id="rId106"/>
    <p:sldId id="465" r:id="rId107"/>
    <p:sldId id="466" r:id="rId108"/>
    <p:sldId id="467" r:id="rId109"/>
    <p:sldId id="468" r:id="rId110"/>
    <p:sldId id="469" r:id="rId111"/>
    <p:sldId id="470" r:id="rId112"/>
    <p:sldId id="471" r:id="rId113"/>
    <p:sldId id="512" r:id="rId114"/>
    <p:sldId id="511" r:id="rId115"/>
    <p:sldId id="472" r:id="rId116"/>
    <p:sldId id="507" r:id="rId117"/>
    <p:sldId id="508" r:id="rId118"/>
    <p:sldId id="509" r:id="rId119"/>
    <p:sldId id="473" r:id="rId120"/>
    <p:sldId id="506" r:id="rId121"/>
    <p:sldId id="474" r:id="rId12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33CC"/>
    <a:srgbClr val="5CBDD0"/>
    <a:srgbClr val="53FFA1"/>
    <a:srgbClr val="2D60C7"/>
    <a:srgbClr val="84B5E5"/>
    <a:srgbClr val="4571FF"/>
    <a:srgbClr val="F6D7B8"/>
    <a:srgbClr val="EDB073"/>
    <a:srgbClr val="2C4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49" autoAdjust="0"/>
    <p:restoredTop sz="90472" autoAdjust="0"/>
  </p:normalViewPr>
  <p:slideViewPr>
    <p:cSldViewPr snapToGrid="0">
      <p:cViewPr varScale="1">
        <p:scale>
          <a:sx n="79" d="100"/>
          <a:sy n="79" d="100"/>
        </p:scale>
        <p:origin x="98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66F6-2A56-4AD8-8D5E-99E5D0942D6E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09FC5-A84D-4E9D-9CA7-AE31317BD2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0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33C742-EEDE-42F8-BBF4-DE6B17AF0E1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CCE01B-9CC7-41BF-A9F0-49896738A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to put block multi-vector algorithms?</a:t>
            </a:r>
          </a:p>
          <a:p>
            <a:r>
              <a:rPr lang="en-US" dirty="0" smtClean="0"/>
              <a:t>Percentage of Future</a:t>
            </a:r>
            <a:r>
              <a:rPr lang="en-US" baseline="0" dirty="0" smtClean="0"/>
              <a:t> Work</a:t>
            </a:r>
          </a:p>
          <a:p>
            <a:r>
              <a:rPr lang="en-US" baseline="0" dirty="0" smtClean="0"/>
              <a:t>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45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2125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3997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0545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76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Shape 109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33106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欠拟合在训练集和验证集上都 很差</a:t>
            </a:r>
            <a:endParaRPr lang="en-US" altLang="zh-CN" dirty="0" smtClean="0"/>
          </a:p>
          <a:p>
            <a:r>
              <a:rPr lang="zh-CN" altLang="en-US" dirty="0" smtClean="0"/>
              <a:t>过拟合在训练集上好，在验证集上差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7335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模型容量与参数大小关系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411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Shape 111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9189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没有训练好造成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817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606758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4357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0940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Shape 118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4187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4256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5426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5964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Shape 123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3354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2441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674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14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7493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778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8854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Shape 128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9530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3504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Shape 132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812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Shape 132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239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8786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2096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185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7280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087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1525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7531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020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267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3181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0453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5454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086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477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21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79671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9695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3134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0949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7064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9123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6737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98255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67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17206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13971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456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4649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26841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5435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87665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神经网络是复杂的非线性模型</a:t>
            </a:r>
            <a:endParaRPr lang="en-US" altLang="zh-CN" dirty="0" smtClean="0"/>
          </a:p>
          <a:p>
            <a:r>
              <a:rPr lang="zh-CN" altLang="en-US" dirty="0" smtClean="0"/>
              <a:t>初始点的选取有时能决定模型是否收敛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834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多层神经网络不能将权重初始化为同一个数。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9392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947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6067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327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8373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7442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3566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430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41537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5458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1832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158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0023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98825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2534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4644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8952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9125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1146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51973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7592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检查前向传播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24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22412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89881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完整性检查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4410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达到过饱和，则反向传播，学习率，权重值等更新正常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9173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真正训练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2764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81189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41318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35823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3212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4584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5248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314096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96652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Shape 96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30664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9043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Shape 99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9433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505970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4687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63216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11757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8700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Shape 10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237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9144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6165500"/>
            <a:ext cx="9071800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</a:rPr>
              <a:t>Based on cs231n by Fei-Fei </a:t>
            </a:r>
            <a:r>
              <a:rPr lang="en" sz="1800" dirty="0">
                <a:solidFill>
                  <a:srgbClr val="FFFFFF"/>
                </a:solidFill>
              </a:rPr>
              <a:t>Li &amp; Andrej Karpathy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15431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s.stanford.edu/people/karpathy/convnetjs/demo/classify2d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214078"/>
            <a:ext cx="8322013" cy="1793817"/>
          </a:xfrm>
        </p:spPr>
        <p:txBody>
          <a:bodyPr/>
          <a:lstStyle/>
          <a:p>
            <a:pPr algn="ctr"/>
            <a:r>
              <a:rPr lang="en-US" altLang="zh-CN" sz="3600" cap="none" dirty="0">
                <a:solidFill>
                  <a:schemeClr val="accent1"/>
                </a:solidFill>
              </a:rPr>
              <a:t>CN:CST31209</a:t>
            </a:r>
            <a:br>
              <a:rPr lang="en-US" altLang="zh-CN" sz="3600" cap="none" dirty="0">
                <a:solidFill>
                  <a:schemeClr val="accent1"/>
                </a:solidFill>
              </a:rPr>
            </a:br>
            <a:r>
              <a:rPr lang="en-US" sz="3600" cap="none" dirty="0">
                <a:solidFill>
                  <a:schemeClr val="accent1"/>
                </a:solidFill>
              </a:rPr>
              <a:t>: </a:t>
            </a:r>
            <a:r>
              <a:rPr lang="en-US" altLang="zh-CN" sz="3600" cap="none" dirty="0">
                <a:solidFill>
                  <a:schemeClr val="accent1"/>
                </a:solidFill>
              </a:rPr>
              <a:t>Deep Learning and Big Data Intelligence</a:t>
            </a:r>
            <a:endParaRPr lang="en-US" sz="3600" cap="none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76325" y="3756211"/>
            <a:ext cx="7000875" cy="2330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JING WEN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</a:t>
            </a:r>
            <a:r>
              <a:rPr lang="en-US" altLang="zh-CN" sz="2400" dirty="0" smtClean="0">
                <a:solidFill>
                  <a:schemeClr val="tx1"/>
                </a:solidFill>
              </a:rPr>
              <a:t>pring 2021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Lecture </a:t>
            </a:r>
            <a:r>
              <a:rPr lang="en-US" sz="2400" dirty="0">
                <a:solidFill>
                  <a:schemeClr val="tx1"/>
                </a:solidFill>
              </a:rPr>
              <a:t>4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  <a:r>
              <a:rPr lang="en-US" altLang="zh-CN" sz="2400" dirty="0" smtClean="0">
                <a:solidFill>
                  <a:schemeClr val="tx1"/>
                </a:solidFill>
              </a:rPr>
              <a:t>Training </a:t>
            </a:r>
            <a:r>
              <a:rPr lang="en-US" altLang="zh-CN" sz="2400" dirty="0">
                <a:solidFill>
                  <a:schemeClr val="tx1"/>
                </a:solidFill>
              </a:rPr>
              <a:t>Neural Networks I</a:t>
            </a: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2005967"/>
            <a:ext cx="1649166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575951" y="1954433"/>
            <a:ext cx="47711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650151" y="2825233"/>
            <a:ext cx="47711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59" name="Shape 1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6" y="2800200"/>
            <a:ext cx="3554875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47"/>
          <p:cNvSpPr txBox="1"/>
          <p:nvPr/>
        </p:nvSpPr>
        <p:spPr>
          <a:xfrm>
            <a:off x="561673" y="88230"/>
            <a:ext cx="8383543" cy="10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dirty="0">
                <a:solidFill>
                  <a:schemeClr val="bg1"/>
                </a:solidFill>
              </a:rPr>
              <a:t>Neural Network: </a:t>
            </a:r>
            <a:r>
              <a:rPr lang="en" sz="2800" dirty="0">
                <a:solidFill>
                  <a:schemeClr val="bg1"/>
                </a:solidFill>
              </a:rPr>
              <a:t>without the brain stuff</a:t>
            </a:r>
          </a:p>
        </p:txBody>
      </p:sp>
    </p:spTree>
    <p:extLst>
      <p:ext uri="{BB962C8B-B14F-4D97-AF65-F5344CB8AC3E}">
        <p14:creationId xmlns:p14="http://schemas.microsoft.com/office/powerpoint/2010/main" val="395148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/>
        </p:nvSpPr>
        <p:spPr>
          <a:xfrm>
            <a:off x="105225" y="79715"/>
            <a:ext cx="9038700" cy="996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For example: run coarse search  for 5 epochs</a:t>
            </a:r>
          </a:p>
        </p:txBody>
      </p:sp>
      <p:pic>
        <p:nvPicPr>
          <p:cNvPr id="979" name="Shape 9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600" y="971550"/>
            <a:ext cx="6638624" cy="234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Shape 9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551" y="3480733"/>
            <a:ext cx="5381625" cy="248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1" name="Shape 981"/>
          <p:cNvCxnSpPr/>
          <p:nvPr/>
        </p:nvCxnSpPr>
        <p:spPr>
          <a:xfrm>
            <a:off x="487801" y="5381840"/>
            <a:ext cx="9755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2" name="Shape 982"/>
          <p:cNvSpPr txBox="1"/>
          <p:nvPr/>
        </p:nvSpPr>
        <p:spPr>
          <a:xfrm>
            <a:off x="611201" y="4846633"/>
            <a:ext cx="1118999" cy="2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nice</a:t>
            </a:r>
          </a:p>
        </p:txBody>
      </p:sp>
      <p:sp>
        <p:nvSpPr>
          <p:cNvPr id="983" name="Shape 983"/>
          <p:cNvSpPr/>
          <p:nvPr/>
        </p:nvSpPr>
        <p:spPr>
          <a:xfrm>
            <a:off x="1530375" y="5254300"/>
            <a:ext cx="5381700" cy="24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4" name="Shape 984"/>
          <p:cNvSpPr/>
          <p:nvPr/>
        </p:nvSpPr>
        <p:spPr>
          <a:xfrm>
            <a:off x="1539620" y="4822393"/>
            <a:ext cx="5381700" cy="24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1539620" y="3514347"/>
            <a:ext cx="5381700" cy="24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86" name="Shape 986"/>
          <p:cNvCxnSpPr/>
          <p:nvPr/>
        </p:nvCxnSpPr>
        <p:spPr>
          <a:xfrm rot="10800000">
            <a:off x="3161019" y="1496350"/>
            <a:ext cx="18288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5076075" y="971550"/>
            <a:ext cx="36719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note it’s best to optimize in log space!</a:t>
            </a:r>
          </a:p>
        </p:txBody>
      </p:sp>
    </p:spTree>
    <p:extLst>
      <p:ext uri="{BB962C8B-B14F-4D97-AF65-F5344CB8AC3E}">
        <p14:creationId xmlns:p14="http://schemas.microsoft.com/office/powerpoint/2010/main" val="3827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/>
          <p:nvPr/>
        </p:nvSpPr>
        <p:spPr>
          <a:xfrm>
            <a:off x="172176" y="165800"/>
            <a:ext cx="8914499" cy="113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Now run finer search...</a:t>
            </a:r>
          </a:p>
        </p:txBody>
      </p:sp>
      <p:pic>
        <p:nvPicPr>
          <p:cNvPr id="994" name="Shape 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0" y="1301001"/>
            <a:ext cx="6638624" cy="2576732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/>
          <p:nvPr/>
        </p:nvSpPr>
        <p:spPr>
          <a:xfrm>
            <a:off x="708550" y="2132001"/>
            <a:ext cx="7363200" cy="2119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3178851" y="1082934"/>
            <a:ext cx="4576799" cy="2119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7" name="Shape 9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25" y="1378401"/>
            <a:ext cx="2260774" cy="753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8" name="Shape 998"/>
          <p:cNvCxnSpPr/>
          <p:nvPr/>
        </p:nvCxnSpPr>
        <p:spPr>
          <a:xfrm>
            <a:off x="3504400" y="1774533"/>
            <a:ext cx="1905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9" name="Shape 999"/>
          <p:cNvSpPr txBox="1"/>
          <p:nvPr/>
        </p:nvSpPr>
        <p:spPr>
          <a:xfrm>
            <a:off x="3856675" y="1200067"/>
            <a:ext cx="1905300" cy="31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adjust range</a:t>
            </a:r>
          </a:p>
        </p:txBody>
      </p:sp>
      <p:pic>
        <p:nvPicPr>
          <p:cNvPr id="1000" name="Shape 1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725" y="2300700"/>
            <a:ext cx="4316574" cy="37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/>
          <p:nvPr/>
        </p:nvSpPr>
        <p:spPr>
          <a:xfrm>
            <a:off x="2077750" y="2295133"/>
            <a:ext cx="4481100" cy="24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2077750" y="3501567"/>
            <a:ext cx="4481100" cy="31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2077750" y="4685300"/>
            <a:ext cx="4481100" cy="17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4" name="Shape 1004"/>
          <p:cNvSpPr txBox="1"/>
          <p:nvPr/>
        </p:nvSpPr>
        <p:spPr>
          <a:xfrm>
            <a:off x="6913050" y="2898000"/>
            <a:ext cx="2077800" cy="27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53%</a:t>
            </a:r>
            <a:r>
              <a:rPr lang="en"/>
              <a:t> - relatively good for a 2-layer neural net with 50 hidden neurons.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/>
        </p:nvSpPr>
        <p:spPr>
          <a:xfrm>
            <a:off x="172176" y="165800"/>
            <a:ext cx="8914499" cy="113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Now run finer search...</a:t>
            </a:r>
          </a:p>
        </p:txBody>
      </p:sp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0" y="1301001"/>
            <a:ext cx="6638624" cy="257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Shape 1012"/>
          <p:cNvSpPr/>
          <p:nvPr/>
        </p:nvSpPr>
        <p:spPr>
          <a:xfrm>
            <a:off x="708550" y="2132001"/>
            <a:ext cx="7363200" cy="2119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3" name="Shape 1013"/>
          <p:cNvSpPr/>
          <p:nvPr/>
        </p:nvSpPr>
        <p:spPr>
          <a:xfrm>
            <a:off x="3178851" y="1082934"/>
            <a:ext cx="4576799" cy="2119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14" name="Shape 10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25" y="1378401"/>
            <a:ext cx="2260774" cy="753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Shape 1015"/>
          <p:cNvCxnSpPr/>
          <p:nvPr/>
        </p:nvCxnSpPr>
        <p:spPr>
          <a:xfrm>
            <a:off x="3504400" y="1774533"/>
            <a:ext cx="1905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6" name="Shape 1016"/>
          <p:cNvSpPr txBox="1"/>
          <p:nvPr/>
        </p:nvSpPr>
        <p:spPr>
          <a:xfrm>
            <a:off x="3856675" y="1200067"/>
            <a:ext cx="1905300" cy="31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adjust range</a:t>
            </a:r>
          </a:p>
        </p:txBody>
      </p:sp>
      <p:pic>
        <p:nvPicPr>
          <p:cNvPr id="1017" name="Shape 10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725" y="2300700"/>
            <a:ext cx="4316574" cy="37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Shape 1018"/>
          <p:cNvSpPr/>
          <p:nvPr/>
        </p:nvSpPr>
        <p:spPr>
          <a:xfrm>
            <a:off x="2077750" y="2295133"/>
            <a:ext cx="4481100" cy="24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9" name="Shape 1019"/>
          <p:cNvSpPr/>
          <p:nvPr/>
        </p:nvSpPr>
        <p:spPr>
          <a:xfrm>
            <a:off x="2077750" y="3501567"/>
            <a:ext cx="4481100" cy="31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0" name="Shape 1020"/>
          <p:cNvSpPr/>
          <p:nvPr/>
        </p:nvSpPr>
        <p:spPr>
          <a:xfrm>
            <a:off x="2077750" y="4685300"/>
            <a:ext cx="4481100" cy="17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1" name="Shape 1021"/>
          <p:cNvSpPr txBox="1"/>
          <p:nvPr/>
        </p:nvSpPr>
        <p:spPr>
          <a:xfrm>
            <a:off x="6913050" y="2898000"/>
            <a:ext cx="2077800" cy="27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53%</a:t>
            </a:r>
            <a:r>
              <a:rPr lang="en"/>
              <a:t> - relatively good for a 2-layer neural net with 50 hidden neurons.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But this best cross-validation result is worrying. Why?</a:t>
            </a:r>
          </a:p>
        </p:txBody>
      </p:sp>
      <p:cxnSp>
        <p:nvCxnSpPr>
          <p:cNvPr id="1022" name="Shape 1022"/>
          <p:cNvCxnSpPr/>
          <p:nvPr/>
        </p:nvCxnSpPr>
        <p:spPr>
          <a:xfrm rot="10800000">
            <a:off x="6587451" y="4773500"/>
            <a:ext cx="3638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435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6" y="114300"/>
            <a:ext cx="8533799" cy="11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Random Search vs. Grid Search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1257399"/>
            <a:ext cx="5877925" cy="3819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211012" y="5077163"/>
            <a:ext cx="4483200" cy="3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9299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128367"/>
            <a:ext cx="8723100" cy="52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Hyperparameters to play with: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endParaRPr lang="en" sz="3000" dirty="0" smtClean="0">
              <a:solidFill>
                <a:srgbClr val="000000"/>
              </a:solidFill>
            </a:endParaRPr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>
                <a:solidFill>
                  <a:srgbClr val="000000"/>
                </a:solidFill>
              </a:rPr>
              <a:t>network </a:t>
            </a:r>
            <a:r>
              <a:rPr lang="en" sz="2800" dirty="0">
                <a:solidFill>
                  <a:srgbClr val="000000"/>
                </a:solidFill>
              </a:rPr>
              <a:t>architecture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learning rate, its decay schedule, update type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regularization (L2/Dropout strength)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138" y="3021701"/>
            <a:ext cx="4287025" cy="2986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797851" y="4274500"/>
            <a:ext cx="2941799" cy="308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847001" y="3600233"/>
            <a:ext cx="3744899" cy="7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neural networks practitioner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music = loss function</a:t>
            </a:r>
          </a:p>
        </p:txBody>
      </p:sp>
    </p:spTree>
    <p:extLst>
      <p:ext uri="{BB962C8B-B14F-4D97-AF65-F5344CB8AC3E}">
        <p14:creationId xmlns:p14="http://schemas.microsoft.com/office/powerpoint/2010/main" val="318148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/>
        </p:nvSpPr>
        <p:spPr>
          <a:xfrm>
            <a:off x="132051" y="220100"/>
            <a:ext cx="6668799" cy="38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bg1"/>
                </a:solidFill>
              </a:rPr>
              <a:t>A cross-validation </a:t>
            </a:r>
            <a:r>
              <a:rPr lang="en" sz="1800" dirty="0">
                <a:solidFill>
                  <a:schemeClr val="bg1"/>
                </a:solidFill>
              </a:rPr>
              <a:t>“command center”</a:t>
            </a:r>
          </a:p>
        </p:txBody>
      </p:sp>
      <p:pic>
        <p:nvPicPr>
          <p:cNvPr id="1046" name="Shape 1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625" y="1038224"/>
            <a:ext cx="6242474" cy="5041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7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6" y="913084"/>
            <a:ext cx="4719249" cy="50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86175" y="76600"/>
            <a:ext cx="8234400" cy="67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Monitor and visualize the loss curve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983600"/>
            <a:ext cx="3936650" cy="473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2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0" name="Shape 1060"/>
          <p:cNvCxnSpPr/>
          <p:nvPr/>
        </p:nvCxnSpPr>
        <p:spPr>
          <a:xfrm rot="10800000">
            <a:off x="1656199" y="1053315"/>
            <a:ext cx="0" cy="425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1" name="Shape 1061"/>
          <p:cNvCxnSpPr/>
          <p:nvPr/>
        </p:nvCxnSpPr>
        <p:spPr>
          <a:xfrm>
            <a:off x="1656200" y="5307317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62" name="Shape 1062"/>
          <p:cNvSpPr/>
          <p:nvPr/>
        </p:nvSpPr>
        <p:spPr>
          <a:xfrm>
            <a:off x="1664924" y="2467577"/>
            <a:ext cx="4933750" cy="2599533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63" name="Shape 1063"/>
          <p:cNvSpPr txBox="1"/>
          <p:nvPr/>
        </p:nvSpPr>
        <p:spPr>
          <a:xfrm>
            <a:off x="767099" y="1123283"/>
            <a:ext cx="1150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5055774" y="5423583"/>
            <a:ext cx="1150500" cy="3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93963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>
            <a:spLocks noGrp="1"/>
          </p:cNvSpPr>
          <p:nvPr>
            <p:ph type="sldNum" idx="4294967295"/>
          </p:nvPr>
        </p:nvSpPr>
        <p:spPr>
          <a:xfrm>
            <a:off x="6503290" y="6223800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108</a:t>
            </a:fld>
            <a:endParaRPr lang="en"/>
          </a:p>
        </p:txBody>
      </p:sp>
      <p:cxnSp>
        <p:nvCxnSpPr>
          <p:cNvPr id="1070" name="Shape 1070"/>
          <p:cNvCxnSpPr/>
          <p:nvPr/>
        </p:nvCxnSpPr>
        <p:spPr>
          <a:xfrm rot="10800000">
            <a:off x="1664925" y="1226640"/>
            <a:ext cx="0" cy="425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664926" y="5480642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673650" y="2640902"/>
            <a:ext cx="4933750" cy="2599533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775825" y="1296608"/>
            <a:ext cx="1150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064500" y="5596908"/>
            <a:ext cx="1150500" cy="3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788026" y="1645276"/>
            <a:ext cx="2432099" cy="11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Bad initialization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 prime suspect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000949" y="2226408"/>
            <a:ext cx="1656300" cy="3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71365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/>
        </p:nvSpPr>
        <p:spPr>
          <a:xfrm>
            <a:off x="139451" y="162701"/>
            <a:ext cx="5587499" cy="9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rgbClr val="0000FF"/>
                </a:solidFill>
              </a:rPr>
              <a:t>lossfunctions.tumblr.com</a:t>
            </a:r>
          </a:p>
        </p:txBody>
      </p:sp>
      <p:pic>
        <p:nvPicPr>
          <p:cNvPr id="1083" name="Shape 1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9" y="1220167"/>
            <a:ext cx="2549074" cy="345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Shape 10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342" y="1403983"/>
            <a:ext cx="3072809" cy="30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948" y="1324768"/>
            <a:ext cx="3216400" cy="323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 txBox="1"/>
          <p:nvPr/>
        </p:nvSpPr>
        <p:spPr>
          <a:xfrm>
            <a:off x="3732600" y="267300"/>
            <a:ext cx="39294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</a:rPr>
              <a:t>Loss function specimen</a:t>
            </a:r>
          </a:p>
        </p:txBody>
      </p:sp>
    </p:spTree>
    <p:extLst>
      <p:ext uri="{BB962C8B-B14F-4D97-AF65-F5344CB8AC3E}">
        <p14:creationId xmlns:p14="http://schemas.microsoft.com/office/powerpoint/2010/main" val="454131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2005967"/>
            <a:ext cx="1649166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1" y="1954433"/>
            <a:ext cx="47711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1" y="2825233"/>
            <a:ext cx="47711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6" y="2800200"/>
            <a:ext cx="3554875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1" y="3801667"/>
            <a:ext cx="448199" cy="1942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4" y="4249887"/>
            <a:ext cx="448199" cy="1141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9" y="5391899"/>
            <a:ext cx="904499" cy="3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9" y="3812323"/>
            <a:ext cx="912599" cy="437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4477543"/>
            <a:ext cx="840600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1" y="4502497"/>
            <a:ext cx="448199" cy="63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9" y="4249887"/>
            <a:ext cx="1000499" cy="267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2" y="5124646"/>
            <a:ext cx="968699" cy="267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4485795"/>
            <a:ext cx="840600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1" y="5370101"/>
            <a:ext cx="1088099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1" y="5370101"/>
            <a:ext cx="1088099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1" y="5277901"/>
            <a:ext cx="1088099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19" name="Shape 1147"/>
          <p:cNvSpPr txBox="1"/>
          <p:nvPr/>
        </p:nvSpPr>
        <p:spPr>
          <a:xfrm>
            <a:off x="561673" y="88230"/>
            <a:ext cx="8383543" cy="10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dirty="0">
                <a:solidFill>
                  <a:schemeClr val="bg1"/>
                </a:solidFill>
              </a:rPr>
              <a:t>Neural Network: </a:t>
            </a:r>
            <a:r>
              <a:rPr lang="en" sz="2800" dirty="0">
                <a:solidFill>
                  <a:schemeClr val="bg1"/>
                </a:solidFill>
              </a:rPr>
              <a:t>without the brain stuff</a:t>
            </a:r>
          </a:p>
        </p:txBody>
      </p:sp>
    </p:spTree>
    <p:extLst>
      <p:ext uri="{BB962C8B-B14F-4D97-AF65-F5344CB8AC3E}">
        <p14:creationId xmlns:p14="http://schemas.microsoft.com/office/powerpoint/2010/main" val="41284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>
            <a:spLocks noGrp="1"/>
          </p:cNvSpPr>
          <p:nvPr>
            <p:ph type="sldNum" idx="4294967295"/>
          </p:nvPr>
        </p:nvSpPr>
        <p:spPr>
          <a:xfrm>
            <a:off x="6503290" y="6223800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110</a:t>
            </a:fld>
            <a:endParaRPr lang="en"/>
          </a:p>
        </p:txBody>
      </p:sp>
      <p:pic>
        <p:nvPicPr>
          <p:cNvPr id="1092" name="Shape 10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9" y="1254267"/>
            <a:ext cx="3870824" cy="33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Shape 10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526" y="1254267"/>
            <a:ext cx="4830151" cy="31971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Shape 1094"/>
          <p:cNvSpPr txBox="1"/>
          <p:nvPr/>
        </p:nvSpPr>
        <p:spPr>
          <a:xfrm>
            <a:off x="139451" y="162701"/>
            <a:ext cx="5587499" cy="9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rgbClr val="0000FF"/>
                </a:solidFill>
              </a:rPr>
              <a:t>lossfunctions.tumblr.com</a:t>
            </a:r>
          </a:p>
        </p:txBody>
      </p:sp>
    </p:spTree>
    <p:extLst>
      <p:ext uri="{BB962C8B-B14F-4D97-AF65-F5344CB8AC3E}">
        <p14:creationId xmlns:p14="http://schemas.microsoft.com/office/powerpoint/2010/main" val="27288153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Shape 1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100" y="2718600"/>
            <a:ext cx="4829150" cy="3285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100" y="127635"/>
            <a:ext cx="6071149" cy="247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 txBox="1"/>
          <p:nvPr/>
        </p:nvSpPr>
        <p:spPr>
          <a:xfrm>
            <a:off x="165601" y="4881434"/>
            <a:ext cx="5587499" cy="9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rgbClr val="0000FF"/>
                </a:solidFill>
              </a:rPr>
              <a:t>lossfunctions.tumblr.com</a:t>
            </a:r>
          </a:p>
        </p:txBody>
      </p:sp>
    </p:spTree>
    <p:extLst>
      <p:ext uri="{BB962C8B-B14F-4D97-AF65-F5344CB8AC3E}">
        <p14:creationId xmlns:p14="http://schemas.microsoft.com/office/powerpoint/2010/main" val="685790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00" y="1123950"/>
            <a:ext cx="4922974" cy="48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 txBox="1"/>
          <p:nvPr/>
        </p:nvSpPr>
        <p:spPr>
          <a:xfrm>
            <a:off x="86175" y="76600"/>
            <a:ext cx="8234400" cy="67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Monitor and visualize the accuracy:</a:t>
            </a:r>
          </a:p>
        </p:txBody>
      </p:sp>
      <p:cxnSp>
        <p:nvCxnSpPr>
          <p:cNvPr id="1110" name="Shape 1110"/>
          <p:cNvCxnSpPr/>
          <p:nvPr/>
        </p:nvCxnSpPr>
        <p:spPr>
          <a:xfrm>
            <a:off x="4261625" y="1966567"/>
            <a:ext cx="0" cy="2323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255976" y="2604367"/>
            <a:ext cx="4059299" cy="4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big gap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=&gt; </a:t>
            </a:r>
            <a:r>
              <a:rPr lang="en" sz="1800">
                <a:solidFill>
                  <a:srgbClr val="FF0000"/>
                </a:solidFill>
              </a:rPr>
              <a:t>increase regularization strength?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no gap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=&gt; increase model capacity?</a:t>
            </a:r>
          </a:p>
        </p:txBody>
      </p:sp>
    </p:spTree>
    <p:extLst>
      <p:ext uri="{BB962C8B-B14F-4D97-AF65-F5344CB8AC3E}">
        <p14:creationId xmlns:p14="http://schemas.microsoft.com/office/powerpoint/2010/main" val="3921612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9" y="1895818"/>
            <a:ext cx="7728190" cy="270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33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2" y="1264117"/>
            <a:ext cx="72580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318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/>
          <p:nvPr/>
        </p:nvSpPr>
        <p:spPr>
          <a:xfrm>
            <a:off x="86175" y="76600"/>
            <a:ext cx="8234400" cy="67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Track the ratio of weight updates / weight magnitudes: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470776" y="5056600"/>
            <a:ext cx="80333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ratio between the values and updates: ~ 0.0002 / 0.02 = 0.01 (about okay)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/>
              <a:t>want this to be somewhere around 0.001 or so</a:t>
            </a:r>
          </a:p>
        </p:txBody>
      </p:sp>
      <p:pic>
        <p:nvPicPr>
          <p:cNvPr id="1119" name="Shape 1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1330200"/>
            <a:ext cx="6210300" cy="314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2481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1281112"/>
            <a:ext cx="77152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409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06" y="1019655"/>
            <a:ext cx="6815889" cy="503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987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0" y="973982"/>
            <a:ext cx="7304955" cy="5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274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692175" y="124667"/>
            <a:ext cx="7950900" cy="53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Summary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 smtClean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We </a:t>
            </a:r>
            <a:r>
              <a:rPr lang="en" sz="2400" dirty="0"/>
              <a:t>looked in detail at: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95300" indent="-457200"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Activation Functions </a:t>
            </a:r>
            <a:r>
              <a:rPr lang="en" sz="2400" dirty="0">
                <a:solidFill>
                  <a:srgbClr val="0000FF"/>
                </a:solidFill>
              </a:rPr>
              <a:t>(use </a:t>
            </a:r>
            <a:r>
              <a:rPr lang="en" sz="2400" dirty="0" smtClean="0">
                <a:solidFill>
                  <a:srgbClr val="0000FF"/>
                </a:solidFill>
              </a:rPr>
              <a:t>ReLU for images)</a:t>
            </a:r>
            <a:endParaRPr lang="en" sz="2400" dirty="0" smtClean="0"/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/>
              <a:t>Data </a:t>
            </a:r>
            <a:r>
              <a:rPr lang="en" sz="2800" dirty="0"/>
              <a:t>Preprocessing </a:t>
            </a:r>
            <a:r>
              <a:rPr lang="en" sz="2400" dirty="0">
                <a:solidFill>
                  <a:srgbClr val="0000FF"/>
                </a:solidFill>
              </a:rPr>
              <a:t>(images: subtract mean)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Weight Initialization </a:t>
            </a:r>
            <a:r>
              <a:rPr lang="en" sz="2800" dirty="0">
                <a:solidFill>
                  <a:srgbClr val="0000FF"/>
                </a:solidFill>
              </a:rPr>
              <a:t>(use Xavier init)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(use)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Babysitting the Learning process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Hyperparameter Optimization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FF"/>
                </a:solidFill>
              </a:rPr>
              <a:t>	(random sample hyperparams, in log space when appropriate)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5792600" y="124667"/>
            <a:ext cx="1970100" cy="5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TLDRs</a:t>
            </a:r>
          </a:p>
        </p:txBody>
      </p:sp>
    </p:spTree>
    <p:extLst>
      <p:ext uri="{BB962C8B-B14F-4D97-AF65-F5344CB8AC3E}">
        <p14:creationId xmlns:p14="http://schemas.microsoft.com/office/powerpoint/2010/main" val="419121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326" y="2145159"/>
            <a:ext cx="1649166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/>
        </p:nvSpPr>
        <p:spPr>
          <a:xfrm>
            <a:off x="599142" y="2187024"/>
            <a:ext cx="47711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Before</a:t>
            </a:r>
            <a:r>
              <a:rPr lang="en" sz="2400" dirty="0"/>
              <a:t>) Linear score function: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650151" y="2825233"/>
            <a:ext cx="47711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91" name="Shape 1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6" y="2800200"/>
            <a:ext cx="3554875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Shape 1192"/>
          <p:cNvSpPr/>
          <p:nvPr/>
        </p:nvSpPr>
        <p:spPr>
          <a:xfrm>
            <a:off x="3093051" y="3801667"/>
            <a:ext cx="448199" cy="1942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93" name="Shape 1193"/>
          <p:cNvSpPr/>
          <p:nvPr/>
        </p:nvSpPr>
        <p:spPr>
          <a:xfrm>
            <a:off x="4441254" y="4249887"/>
            <a:ext cx="448199" cy="1141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94" name="Shape 1194"/>
          <p:cNvCxnSpPr/>
          <p:nvPr/>
        </p:nvCxnSpPr>
        <p:spPr>
          <a:xfrm rot="10800000" flipH="1">
            <a:off x="3541279" y="5391899"/>
            <a:ext cx="904499" cy="3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95" name="Shape 1195"/>
          <p:cNvCxnSpPr/>
          <p:nvPr/>
        </p:nvCxnSpPr>
        <p:spPr>
          <a:xfrm>
            <a:off x="3541279" y="3812323"/>
            <a:ext cx="912599" cy="437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96" name="Shape 1196"/>
          <p:cNvSpPr txBox="1"/>
          <p:nvPr/>
        </p:nvSpPr>
        <p:spPr>
          <a:xfrm>
            <a:off x="3669383" y="4477543"/>
            <a:ext cx="840600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97" name="Shape 1197"/>
          <p:cNvSpPr/>
          <p:nvPr/>
        </p:nvSpPr>
        <p:spPr>
          <a:xfrm>
            <a:off x="5853481" y="4502497"/>
            <a:ext cx="448199" cy="63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98" name="Shape 1198"/>
          <p:cNvCxnSpPr/>
          <p:nvPr/>
        </p:nvCxnSpPr>
        <p:spPr>
          <a:xfrm>
            <a:off x="4869979" y="4249887"/>
            <a:ext cx="1000499" cy="267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99" name="Shape 1199"/>
          <p:cNvCxnSpPr/>
          <p:nvPr/>
        </p:nvCxnSpPr>
        <p:spPr>
          <a:xfrm rot="10800000" flipH="1">
            <a:off x="4885992" y="5124646"/>
            <a:ext cx="968699" cy="267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00" name="Shape 1200"/>
          <p:cNvSpPr txBox="1"/>
          <p:nvPr/>
        </p:nvSpPr>
        <p:spPr>
          <a:xfrm>
            <a:off x="5043834" y="4485795"/>
            <a:ext cx="840600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201" name="Shape 1201"/>
          <p:cNvSpPr txBox="1"/>
          <p:nvPr/>
        </p:nvSpPr>
        <p:spPr>
          <a:xfrm>
            <a:off x="2368351" y="5370101"/>
            <a:ext cx="1088099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202" name="Shape 1202"/>
          <p:cNvSpPr txBox="1"/>
          <p:nvPr/>
        </p:nvSpPr>
        <p:spPr>
          <a:xfrm>
            <a:off x="4340801" y="5370101"/>
            <a:ext cx="1088099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203" name="Shape 1203"/>
          <p:cNvSpPr txBox="1"/>
          <p:nvPr/>
        </p:nvSpPr>
        <p:spPr>
          <a:xfrm>
            <a:off x="5874251" y="5277901"/>
            <a:ext cx="1088099" cy="5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pic>
        <p:nvPicPr>
          <p:cNvPr id="1204" name="Shape 1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249" y="1052334"/>
            <a:ext cx="7521527" cy="10608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Shape 1147"/>
          <p:cNvSpPr txBox="1"/>
          <p:nvPr/>
        </p:nvSpPr>
        <p:spPr>
          <a:xfrm>
            <a:off x="561673" y="88230"/>
            <a:ext cx="8383543" cy="10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dirty="0">
                <a:solidFill>
                  <a:schemeClr val="bg1"/>
                </a:solidFill>
              </a:rPr>
              <a:t>Neural Network: </a:t>
            </a:r>
            <a:r>
              <a:rPr lang="en" sz="2800" dirty="0">
                <a:solidFill>
                  <a:schemeClr val="bg1"/>
                </a:solidFill>
              </a:rPr>
              <a:t>without the brain stuff</a:t>
            </a:r>
          </a:p>
        </p:txBody>
      </p:sp>
    </p:spTree>
    <p:extLst>
      <p:ext uri="{BB962C8B-B14F-4D97-AF65-F5344CB8AC3E}">
        <p14:creationId xmlns:p14="http://schemas.microsoft.com/office/powerpoint/2010/main" val="35494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3403" y="1162963"/>
            <a:ext cx="8578256" cy="4597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训练一个神经网络需要：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利用小批量数据对实现进行梯度检查，还要注意各种错误。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进行合理性检查，确认初始损失值是合理的，在小数据集上能得到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100%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的准确率。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在训练时，跟踪损失函数值，训练集和验证集准确率，如果愿意，还可以跟踪更新的参数量相对于总参数量的比例（一般在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1e-3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左右），然后如果是对于卷积神经网络，可以将第一层的权重可视化。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推荐的两个更新方法是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SGD+Nesterov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动量方法，或者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Adam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方法。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随着训练进行学习率衰减。比如，在固定多少个周期后让学习率减半，或者当验证集准确率下降的时候。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使用随机搜索（不要用网格搜索）来搜索最优的超参数。分阶段从粗（比较宽的超参数范围训练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1-5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个周期）到细（窄范围训练很多个周期）地来搜索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Shape 1132"/>
          <p:cNvSpPr txBox="1"/>
          <p:nvPr/>
        </p:nvSpPr>
        <p:spPr>
          <a:xfrm>
            <a:off x="692175" y="124667"/>
            <a:ext cx="7950900" cy="53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总结</a:t>
            </a:r>
            <a:endParaRPr lang="e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340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/>
        </p:nvSpPr>
        <p:spPr>
          <a:xfrm>
            <a:off x="692175" y="124667"/>
            <a:ext cx="7950900" cy="53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TODO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 smtClean="0"/>
          </a:p>
          <a:p>
            <a:pPr lvl="0" rtl="0">
              <a:spcBef>
                <a:spcPts val="0"/>
              </a:spcBef>
              <a:buNone/>
            </a:pPr>
            <a:r>
              <a:rPr lang="en" sz="2800" dirty="0" smtClean="0"/>
              <a:t>Look </a:t>
            </a:r>
            <a:r>
              <a:rPr lang="en" sz="2800" dirty="0"/>
              <a:t>at: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Parameter update schemes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Learning rate schedules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Gradient Checking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Regularization (Dropout etc)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Evaluation (Ensembles etc)</a:t>
            </a:r>
          </a:p>
        </p:txBody>
      </p:sp>
    </p:spTree>
    <p:extLst>
      <p:ext uri="{BB962C8B-B14F-4D97-AF65-F5344CB8AC3E}">
        <p14:creationId xmlns:p14="http://schemas.microsoft.com/office/powerpoint/2010/main" val="4242582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820" y="1920770"/>
            <a:ext cx="1649166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1" y="1954433"/>
            <a:ext cx="47711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1" y="3028432"/>
            <a:ext cx="4771199" cy="125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Now</a:t>
            </a:r>
            <a:r>
              <a:rPr lang="en" sz="2400" dirty="0"/>
              <a:t>) 2-layer Neural </a:t>
            </a:r>
            <a:r>
              <a:rPr lang="en" sz="2400" dirty="0" smtClean="0"/>
              <a:t>Network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 or 3-layer Neural Network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20" y="3028432"/>
            <a:ext cx="3554875" cy="65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5" y="4285232"/>
            <a:ext cx="5424259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147"/>
          <p:cNvSpPr txBox="1"/>
          <p:nvPr/>
        </p:nvSpPr>
        <p:spPr>
          <a:xfrm>
            <a:off x="561673" y="88230"/>
            <a:ext cx="8383543" cy="10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dirty="0">
                <a:solidFill>
                  <a:schemeClr val="bg1"/>
                </a:solidFill>
              </a:rPr>
              <a:t>Neural Network: </a:t>
            </a:r>
            <a:r>
              <a:rPr lang="en" sz="2800" dirty="0">
                <a:solidFill>
                  <a:schemeClr val="bg1"/>
                </a:solidFill>
              </a:rPr>
              <a:t>without the brain stuff</a:t>
            </a:r>
          </a:p>
        </p:txBody>
      </p:sp>
    </p:spTree>
    <p:extLst>
      <p:ext uri="{BB962C8B-B14F-4D97-AF65-F5344CB8AC3E}">
        <p14:creationId xmlns:p14="http://schemas.microsoft.com/office/powerpoint/2010/main" val="29139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120875" y="155433"/>
            <a:ext cx="8589300" cy="39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chemeClr val="bg1"/>
                </a:solidFill>
              </a:rPr>
              <a:t>Full implementation of training a 2-layer Neural Network needs ~11 lines: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0625" y="5640901"/>
            <a:ext cx="7906800" cy="34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@iamtrask, http://iamtrask.github.io/2015/07/12/basic-python-network/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2" y="1158770"/>
            <a:ext cx="8441395" cy="4147747"/>
          </a:xfrm>
          <a:prstGeom prst="rect">
            <a:avLst/>
          </a:prstGeom>
        </p:spPr>
      </p:pic>
      <p:pic>
        <p:nvPicPr>
          <p:cNvPr id="5" name="Shape 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225" y="1604510"/>
            <a:ext cx="4236775" cy="386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9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Shape 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01" y="1033670"/>
            <a:ext cx="5831799" cy="498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222"/>
          <p:cNvSpPr txBox="1"/>
          <p:nvPr/>
        </p:nvSpPr>
        <p:spPr>
          <a:xfrm>
            <a:off x="120875" y="155433"/>
            <a:ext cx="8589300" cy="39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bg1"/>
                </a:solidFill>
              </a:rPr>
              <a:t>Real Neural Networks:</a:t>
            </a:r>
            <a:endParaRPr lang="e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9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Shape 1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852" y="1053547"/>
            <a:ext cx="7221048" cy="4782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0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Shape 1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57" y="1669933"/>
            <a:ext cx="5549050" cy="3162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253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1052763"/>
            <a:ext cx="5277324" cy="277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3180522"/>
            <a:ext cx="4243024" cy="2680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6" name="Shape 1256"/>
          <p:cNvCxnSpPr/>
          <p:nvPr/>
        </p:nvCxnSpPr>
        <p:spPr>
          <a:xfrm flipV="1">
            <a:off x="2594232" y="1225882"/>
            <a:ext cx="5542800" cy="357471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文本框 1"/>
          <p:cNvSpPr txBox="1"/>
          <p:nvPr/>
        </p:nvSpPr>
        <p:spPr>
          <a:xfrm>
            <a:off x="3077028" y="23803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轴突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5020" y="2011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树突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66968" y="22064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突触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851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>
            <a:spLocks noGrp="1"/>
          </p:cNvSpPr>
          <p:nvPr>
            <p:ph type="sldNum" idx="4294967295"/>
          </p:nvPr>
        </p:nvSpPr>
        <p:spPr>
          <a:xfrm>
            <a:off x="6503290" y="6223800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4" y="960101"/>
            <a:ext cx="5451500" cy="26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3240157"/>
            <a:ext cx="4243024" cy="2620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49" y="960101"/>
            <a:ext cx="5542799" cy="341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75" y="3754101"/>
            <a:ext cx="2645124" cy="2248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830224" y="4372901"/>
            <a:ext cx="2408099" cy="7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sigmoid activation function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137" y="5009401"/>
            <a:ext cx="879724" cy="90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57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851276" y="1278367"/>
            <a:ext cx="6809399" cy="9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Mini-batch SGD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851275" y="2301167"/>
            <a:ext cx="8168400" cy="397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Loop: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 b="1"/>
              <a:t>Sample</a:t>
            </a:r>
            <a:r>
              <a:rPr lang="en" sz="3000"/>
              <a:t> a batch of data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 b="1"/>
              <a:t>Forward</a:t>
            </a:r>
            <a:r>
              <a:rPr lang="en" sz="3000"/>
              <a:t> prop it through the graph, get loss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 b="1"/>
              <a:t>Backprop</a:t>
            </a:r>
            <a:r>
              <a:rPr lang="en" sz="3000"/>
              <a:t> to calculate the gradients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 b="1"/>
              <a:t>Update</a:t>
            </a:r>
            <a:r>
              <a:rPr lang="en" sz="3000"/>
              <a:t> the parameters using the gradient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15976" y="15629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Where we are now...</a:t>
            </a:r>
          </a:p>
        </p:txBody>
      </p:sp>
    </p:spTree>
    <p:extLst>
      <p:ext uri="{BB962C8B-B14F-4D97-AF65-F5344CB8AC3E}">
        <p14:creationId xmlns:p14="http://schemas.microsoft.com/office/powerpoint/2010/main" val="577594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>
            <a:spLocks noGrp="1"/>
          </p:cNvSpPr>
          <p:nvPr>
            <p:ph type="sldNum" idx="4294967295"/>
          </p:nvPr>
        </p:nvSpPr>
        <p:spPr>
          <a:xfrm>
            <a:off x="6503290" y="6223800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1273" name="Shape 1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920897"/>
            <a:ext cx="5338457" cy="262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Shape 1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3251200"/>
            <a:ext cx="4243024" cy="2609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5" name="Shape 1275"/>
          <p:cNvCxnSpPr/>
          <p:nvPr/>
        </p:nvCxnSpPr>
        <p:spPr>
          <a:xfrm rot="10800000" flipH="1">
            <a:off x="3020362" y="920898"/>
            <a:ext cx="5542799" cy="341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76" name="Shape 1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49" y="4393096"/>
            <a:ext cx="5926149" cy="1585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76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Shape 1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917" y="1144942"/>
            <a:ext cx="4266824" cy="38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Shape 1283"/>
          <p:cNvSpPr txBox="1"/>
          <p:nvPr/>
        </p:nvSpPr>
        <p:spPr>
          <a:xfrm>
            <a:off x="240125" y="139149"/>
            <a:ext cx="7333492" cy="7752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Be very careful with your Brain analogies: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84" name="Shape 1284"/>
          <p:cNvSpPr txBox="1"/>
          <p:nvPr/>
        </p:nvSpPr>
        <p:spPr>
          <a:xfrm>
            <a:off x="4039810" y="5319027"/>
            <a:ext cx="5193642" cy="40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[Dendritic Computation. London and Hausser]</a:t>
            </a:r>
          </a:p>
        </p:txBody>
      </p:sp>
      <p:sp>
        <p:nvSpPr>
          <p:cNvPr id="6" name="Shape 1283"/>
          <p:cNvSpPr txBox="1"/>
          <p:nvPr/>
        </p:nvSpPr>
        <p:spPr>
          <a:xfrm>
            <a:off x="240125" y="1144942"/>
            <a:ext cx="5073997" cy="2631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/>
              <a:t>Biological </a:t>
            </a:r>
            <a:r>
              <a:rPr lang="en" sz="2000" b="1" dirty="0"/>
              <a:t>Neurons: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Many different types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Dendrites can perform complex non-linear computations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Synapses are not a single weight but a complex non-linear dynamical system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Rate code may not be adequate</a:t>
            </a:r>
          </a:p>
        </p:txBody>
      </p:sp>
    </p:spTree>
    <p:extLst>
      <p:ext uri="{BB962C8B-B14F-4D97-AF65-F5344CB8AC3E}">
        <p14:creationId xmlns:p14="http://schemas.microsoft.com/office/powerpoint/2010/main" val="248459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20" y="1422634"/>
            <a:ext cx="1650075" cy="1402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Shape 1291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Activation Functions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5600" y="1422633"/>
            <a:ext cx="15120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Sigmoid</a:t>
            </a:r>
          </a:p>
        </p:txBody>
      </p:sp>
      <p:pic>
        <p:nvPicPr>
          <p:cNvPr id="1293" name="Shape 1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2256933"/>
            <a:ext cx="2673086" cy="6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Shape 1294"/>
          <p:cNvSpPr txBox="1"/>
          <p:nvPr/>
        </p:nvSpPr>
        <p:spPr>
          <a:xfrm>
            <a:off x="185601" y="3652867"/>
            <a:ext cx="2964299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1295" name="Shape 1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3" y="3007883"/>
            <a:ext cx="1650075" cy="1388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Shape 1296"/>
          <p:cNvSpPr txBox="1"/>
          <p:nvPr/>
        </p:nvSpPr>
        <p:spPr>
          <a:xfrm>
            <a:off x="185600" y="5169767"/>
            <a:ext cx="31278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1297" name="Shape 12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4579367"/>
            <a:ext cx="1557850" cy="14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Shape 12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6" y="1234668"/>
            <a:ext cx="2168899" cy="185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Shape 1300"/>
          <p:cNvSpPr txBox="1"/>
          <p:nvPr/>
        </p:nvSpPr>
        <p:spPr>
          <a:xfrm>
            <a:off x="5200825" y="3144867"/>
            <a:ext cx="22857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1301" name="Shape 13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4776" y="3307401"/>
            <a:ext cx="2472099" cy="4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Shape 13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9136" y="4576300"/>
            <a:ext cx="2317625" cy="15240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Shape 1303"/>
          <p:cNvSpPr txBox="1"/>
          <p:nvPr/>
        </p:nvSpPr>
        <p:spPr>
          <a:xfrm>
            <a:off x="5245850" y="3849267"/>
            <a:ext cx="22857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ELU</a:t>
            </a:r>
          </a:p>
        </p:txBody>
      </p:sp>
      <p:pic>
        <p:nvPicPr>
          <p:cNvPr id="1304" name="Shape 13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1925" y="3956334"/>
            <a:ext cx="2168900" cy="5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Shape 1298"/>
          <p:cNvSpPr txBox="1"/>
          <p:nvPr/>
        </p:nvSpPr>
        <p:spPr>
          <a:xfrm>
            <a:off x="5229075" y="1653333"/>
            <a:ext cx="22857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max(0.1x, x)</a:t>
            </a:r>
          </a:p>
        </p:txBody>
      </p:sp>
    </p:spTree>
    <p:extLst>
      <p:ext uri="{BB962C8B-B14F-4D97-AF65-F5344CB8AC3E}">
        <p14:creationId xmlns:p14="http://schemas.microsoft.com/office/powerpoint/2010/main" val="403830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1509300" y="122000"/>
            <a:ext cx="6452100" cy="6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Neural Networks: Architectures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6" y="1134134"/>
            <a:ext cx="3245725" cy="296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110335"/>
            <a:ext cx="4604950" cy="3011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3901200" y="1211367"/>
            <a:ext cx="0" cy="2989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rot="10800000">
            <a:off x="2312401" y="4250865"/>
            <a:ext cx="691799" cy="1016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3196900" y="5208467"/>
            <a:ext cx="4650900" cy="80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“Fully-connected” layers</a:t>
            </a:r>
          </a:p>
        </p:txBody>
      </p:sp>
      <p:cxnSp>
        <p:nvCxnSpPr>
          <p:cNvPr id="1316" name="Shape 1316"/>
          <p:cNvCxnSpPr/>
          <p:nvPr/>
        </p:nvCxnSpPr>
        <p:spPr>
          <a:xfrm rot="10800000">
            <a:off x="3030526" y="3865465"/>
            <a:ext cx="336299" cy="124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1" y="4689934"/>
            <a:ext cx="4738499" cy="61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“2-layer Neural Net”, 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“1-hidden-layer Neural Net”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5714126" y="4355867"/>
            <a:ext cx="4738499" cy="61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“3-layer Neural Net”, 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“2-hidden-layer Neural Net”</a:t>
            </a:r>
          </a:p>
        </p:txBody>
      </p:sp>
    </p:spTree>
    <p:extLst>
      <p:ext uri="{BB962C8B-B14F-4D97-AF65-F5344CB8AC3E}">
        <p14:creationId xmlns:p14="http://schemas.microsoft.com/office/powerpoint/2010/main" val="193430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/>
          <p:nvPr/>
        </p:nvSpPr>
        <p:spPr>
          <a:xfrm>
            <a:off x="497950" y="218661"/>
            <a:ext cx="8193300" cy="1012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Example Feed-forward computation of a Neural Network</a:t>
            </a:r>
          </a:p>
        </p:txBody>
      </p:sp>
      <p:pic>
        <p:nvPicPr>
          <p:cNvPr id="1325" name="Shape 1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50" y="1913101"/>
            <a:ext cx="7806649" cy="233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/>
          <p:nvPr/>
        </p:nvSpPr>
        <p:spPr>
          <a:xfrm>
            <a:off x="552276" y="4440201"/>
            <a:ext cx="60656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can efficiently evaluate an entire layer of neurons.</a:t>
            </a:r>
          </a:p>
        </p:txBody>
      </p:sp>
    </p:spTree>
    <p:extLst>
      <p:ext uri="{BB962C8B-B14F-4D97-AF65-F5344CB8AC3E}">
        <p14:creationId xmlns:p14="http://schemas.microsoft.com/office/powerpoint/2010/main" val="399528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Shape 1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25" y="1073425"/>
            <a:ext cx="4604950" cy="270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 txBox="1"/>
          <p:nvPr/>
        </p:nvSpPr>
        <p:spPr>
          <a:xfrm>
            <a:off x="497950" y="159026"/>
            <a:ext cx="8193300" cy="6656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Example Feed-forward computation of a Neural Network</a:t>
            </a:r>
          </a:p>
        </p:txBody>
      </p:sp>
      <p:pic>
        <p:nvPicPr>
          <p:cNvPr id="1334" name="Shape 1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150" y="4007417"/>
            <a:ext cx="6743700" cy="173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26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588501" y="241433"/>
            <a:ext cx="8392499" cy="10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Setting the number of layers and their sizes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6" y="1425783"/>
            <a:ext cx="7546229" cy="3571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rot="10800000">
            <a:off x="6554700" y="5130265"/>
            <a:ext cx="0" cy="470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4227800" y="5489933"/>
            <a:ext cx="4753200" cy="3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more neurons = more capacity</a:t>
            </a:r>
          </a:p>
        </p:txBody>
      </p:sp>
    </p:spTree>
    <p:extLst>
      <p:ext uri="{BB962C8B-B14F-4D97-AF65-F5344CB8AC3E}">
        <p14:creationId xmlns:p14="http://schemas.microsoft.com/office/powerpoint/2010/main" val="2933546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1033801"/>
            <a:ext cx="8392500" cy="40936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 txBox="1"/>
          <p:nvPr/>
        </p:nvSpPr>
        <p:spPr>
          <a:xfrm>
            <a:off x="655983" y="5168534"/>
            <a:ext cx="7605943" cy="45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(you can play with this demo over at ConvNetJS: </a:t>
            </a:r>
            <a:r>
              <a:rPr lang="en" u="sng" dirty="0">
                <a:solidFill>
                  <a:srgbClr val="1155CC"/>
                </a:solidFill>
                <a:hlinkClick r:id="rId4"/>
              </a:rPr>
              <a:t>http://cs.stanford.edu/people/karpathy/convnetjs/demo/classify2d.html</a:t>
            </a:r>
            <a:r>
              <a:rPr lang="en" dirty="0"/>
              <a:t>)</a:t>
            </a:r>
          </a:p>
        </p:txBody>
      </p:sp>
      <p:sp>
        <p:nvSpPr>
          <p:cNvPr id="1351" name="Shape 1351"/>
          <p:cNvSpPr txBox="1"/>
          <p:nvPr/>
        </p:nvSpPr>
        <p:spPr>
          <a:xfrm>
            <a:off x="90451" y="0"/>
            <a:ext cx="8963099" cy="882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Do not use size of neural network as a regularizer. </a:t>
            </a:r>
            <a:endParaRPr lang="en" sz="2400" dirty="0" smtClean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bg1"/>
                </a:solidFill>
              </a:rPr>
              <a:t>Use </a:t>
            </a:r>
            <a:r>
              <a:rPr lang="en" sz="2400" dirty="0">
                <a:solidFill>
                  <a:schemeClr val="bg1"/>
                </a:solidFill>
              </a:rPr>
              <a:t>stronger regularization instead:</a:t>
            </a:r>
          </a:p>
        </p:txBody>
      </p:sp>
    </p:spTree>
    <p:extLst>
      <p:ext uri="{BB962C8B-B14F-4D97-AF65-F5344CB8AC3E}">
        <p14:creationId xmlns:p14="http://schemas.microsoft.com/office/powerpoint/2010/main" val="3383814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>
            <a:spLocks noGrp="1"/>
          </p:cNvSpPr>
          <p:nvPr>
            <p:ph type="sldNum" idx="4294967295"/>
          </p:nvPr>
        </p:nvSpPr>
        <p:spPr>
          <a:xfrm>
            <a:off x="6503290" y="6223800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sp>
        <p:nvSpPr>
          <p:cNvPr id="1357" name="Shape 1357"/>
          <p:cNvSpPr txBox="1"/>
          <p:nvPr/>
        </p:nvSpPr>
        <p:spPr>
          <a:xfrm>
            <a:off x="387626" y="156934"/>
            <a:ext cx="8367149" cy="540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>
                <a:solidFill>
                  <a:schemeClr val="bg1"/>
                </a:solidFill>
              </a:rPr>
              <a:t>Summary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19100" lvl="0" indent="-3429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arrange neurons into fully-connected layers</a:t>
            </a:r>
          </a:p>
          <a:p>
            <a:pPr marL="419100" lvl="0" indent="-3429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the abstraction of a </a:t>
            </a:r>
            <a:r>
              <a:rPr lang="en" sz="2400" b="1" dirty="0"/>
              <a:t>layer</a:t>
            </a:r>
            <a:r>
              <a:rPr lang="en" sz="2400" dirty="0"/>
              <a:t> has the nice property that it allows us to use efficient vectorized code (e.g. matrix multiplies)</a:t>
            </a:r>
          </a:p>
          <a:p>
            <a:pPr marL="419100" lvl="0" indent="-3429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neural networks are not really </a:t>
            </a:r>
            <a:r>
              <a:rPr lang="en" sz="2400" i="1" dirty="0"/>
              <a:t>neural</a:t>
            </a:r>
          </a:p>
          <a:p>
            <a:pPr marL="419100" lvl="0" indent="-3429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</a:rPr>
              <a:t>neural networks: bigger = better (but might have to regularize more strongly)</a:t>
            </a:r>
          </a:p>
        </p:txBody>
      </p:sp>
    </p:spTree>
    <p:extLst>
      <p:ext uri="{BB962C8B-B14F-4D97-AF65-F5344CB8AC3E}">
        <p14:creationId xmlns:p14="http://schemas.microsoft.com/office/powerpoint/2010/main" val="2535625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820676" y="662301"/>
            <a:ext cx="8024999" cy="44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Training Neural Networks 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138076" y="4232233"/>
            <a:ext cx="5230199" cy="106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 bit of history...</a:t>
            </a:r>
          </a:p>
        </p:txBody>
      </p:sp>
    </p:spTree>
    <p:extLst>
      <p:ext uri="{BB962C8B-B14F-4D97-AF65-F5344CB8AC3E}">
        <p14:creationId xmlns:p14="http://schemas.microsoft.com/office/powerpoint/2010/main" val="260937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4"/>
          <p:cNvSpPr txBox="1"/>
          <p:nvPr/>
        </p:nvSpPr>
        <p:spPr>
          <a:xfrm>
            <a:off x="115976" y="15629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Partial and Total Derivatives</a:t>
            </a:r>
            <a:endParaRPr lang="en" sz="32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48098" y="2181727"/>
            <a:ext cx="771525" cy="790575"/>
            <a:chOff x="3629025" y="1484828"/>
            <a:chExt cx="771525" cy="790575"/>
          </a:xfrm>
        </p:grpSpPr>
        <p:sp>
          <p:nvSpPr>
            <p:cNvPr id="9" name="Oval 8"/>
            <p:cNvSpPr/>
            <p:nvPr/>
          </p:nvSpPr>
          <p:spPr>
            <a:xfrm>
              <a:off x="3629025" y="1484828"/>
              <a:ext cx="771525" cy="790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52723" y="1724962"/>
              <a:ext cx="324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43547" y="2916040"/>
            <a:ext cx="771525" cy="790575"/>
            <a:chOff x="3629025" y="1484828"/>
            <a:chExt cx="771525" cy="790575"/>
          </a:xfrm>
        </p:grpSpPr>
        <p:sp>
          <p:nvSpPr>
            <p:cNvPr id="12" name="Oval 11"/>
            <p:cNvSpPr/>
            <p:nvPr/>
          </p:nvSpPr>
          <p:spPr>
            <a:xfrm>
              <a:off x="3629025" y="1484828"/>
              <a:ext cx="771525" cy="790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7457" y="1618505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+</a:t>
              </a:r>
              <a:endParaRPr lang="en-US" sz="2800" dirty="0"/>
            </a:p>
          </p:txBody>
        </p:sp>
      </p:grpSp>
      <p:cxnSp>
        <p:nvCxnSpPr>
          <p:cNvPr id="14" name="Straight Arrow Connector 13"/>
          <p:cNvCxnSpPr>
            <a:endCxn id="9" idx="2"/>
          </p:cNvCxnSpPr>
          <p:nvPr/>
        </p:nvCxnSpPr>
        <p:spPr>
          <a:xfrm>
            <a:off x="2590798" y="2181727"/>
            <a:ext cx="1257300" cy="395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19623" y="2706022"/>
            <a:ext cx="923924" cy="41774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3"/>
          </p:cNvCxnSpPr>
          <p:nvPr/>
        </p:nvCxnSpPr>
        <p:spPr>
          <a:xfrm flipV="1">
            <a:off x="2590798" y="2856525"/>
            <a:ext cx="1370287" cy="916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2"/>
          </p:cNvCxnSpPr>
          <p:nvPr/>
        </p:nvCxnSpPr>
        <p:spPr>
          <a:xfrm flipV="1">
            <a:off x="2590798" y="3311328"/>
            <a:ext cx="2952749" cy="462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463918" y="3040694"/>
                <a:ext cx="19736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18" y="3040694"/>
                <a:ext cx="1973681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678244" y="1610122"/>
                <a:ext cx="18827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∗</m:t>
                      </m:r>
                      <m:r>
                        <a:rPr lang="en-US" sz="20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244" y="1610122"/>
                <a:ext cx="1882758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039988" y="1905427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988" y="1905427"/>
                <a:ext cx="442429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036013" y="3534586"/>
                <a:ext cx="446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13" y="3534586"/>
                <a:ext cx="446404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50050" y="5138720"/>
                <a:ext cx="16223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050" y="5138720"/>
                <a:ext cx="1622304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09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6" y="142734"/>
            <a:ext cx="4361399" cy="9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289425" y="5239400"/>
            <a:ext cx="6906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326" y="257933"/>
            <a:ext cx="3355375" cy="5506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1" y="1032201"/>
            <a:ext cx="5309699" cy="41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The </a:t>
            </a:r>
            <a:r>
              <a:rPr lang="en" sz="1600" b="1"/>
              <a:t>Mark I Perceptron</a:t>
            </a:r>
            <a:r>
              <a:rPr lang="en" sz="1600"/>
              <a:t> machine was the first implementation of the perceptron algorithm. 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The machine was connected to a camera that used 20×20 cadmium sulfide photocells to produce a 400-pixel image. 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recognized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letters of the alphabet</a:t>
            </a:r>
          </a:p>
          <a:p>
            <a:pPr lvl="0">
              <a:spcBef>
                <a:spcPts val="0"/>
              </a:spcBef>
              <a:buNone/>
            </a:pPr>
            <a:endParaRPr sz="160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25" y="3009900"/>
            <a:ext cx="2286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00" y="4686150"/>
            <a:ext cx="29718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5" y="4298633"/>
            <a:ext cx="1675800" cy="22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update rule: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827" y="3948200"/>
            <a:ext cx="1697274" cy="129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47412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0" y="1811667"/>
            <a:ext cx="3677775" cy="27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124876" y="142734"/>
            <a:ext cx="2993399" cy="9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200" y="1302595"/>
            <a:ext cx="2143024" cy="374053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5239400"/>
            <a:ext cx="6906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>
                <a:solidFill>
                  <a:srgbClr val="0000FF"/>
                </a:solidFill>
              </a:rPr>
              <a:t>Widrow and Hoff, ~1960: Adaline/Madaline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FF"/>
              </a:solidFill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451" y="1099483"/>
            <a:ext cx="2798449" cy="4146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485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124876" y="142734"/>
            <a:ext cx="2993399" cy="9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81" name="Shape 281"/>
          <p:cNvSpPr txBox="1"/>
          <p:nvPr/>
        </p:nvSpPr>
        <p:spPr>
          <a:xfrm>
            <a:off x="1006075" y="5560867"/>
            <a:ext cx="76191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>
                <a:solidFill>
                  <a:srgbClr val="0000FF"/>
                </a:solidFill>
              </a:rPr>
              <a:t>Rumelhart et al. 1986: First time back-propagation became popular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26" y="1207901"/>
            <a:ext cx="2802449" cy="385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50" y="1000124"/>
            <a:ext cx="2626800" cy="449193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/>
          <p:nvPr/>
        </p:nvCxnSpPr>
        <p:spPr>
          <a:xfrm flipH="1">
            <a:off x="6648450" y="1659467"/>
            <a:ext cx="836076" cy="115993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7422675" y="1207934"/>
            <a:ext cx="1794899" cy="64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recognizable </a:t>
            </a:r>
            <a:r>
              <a:rPr lang="en" dirty="0" smtClean="0"/>
              <a:t>math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00834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325" y="142734"/>
            <a:ext cx="5506677" cy="592643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48675" y="142734"/>
            <a:ext cx="3731100" cy="9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[Hinton and Salakhutdinov 2006]</a:t>
            </a:r>
          </a:p>
          <a:p>
            <a:pPr lvl="0" rtl="0">
              <a:spcBef>
                <a:spcPts val="0"/>
              </a:spcBef>
              <a:buNone/>
            </a:pPr>
            <a:endParaRPr sz="2400" i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Reinvigorated research in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06283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261801" y="232700"/>
            <a:ext cx="53720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First strong results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26650" y="956734"/>
            <a:ext cx="8484600" cy="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George Dahl, Dong Yu, Li Deng, Alex Acero, 2010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475" y="1023433"/>
            <a:ext cx="2260950" cy="279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0" y="4007967"/>
            <a:ext cx="4774380" cy="203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350" y="4095150"/>
            <a:ext cx="3502122" cy="186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306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692176" y="0"/>
            <a:ext cx="7622999" cy="56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chemeClr val="bg1"/>
                </a:solidFill>
              </a:rPr>
              <a:t>Overview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533400" lvl="0" indent="-457200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" sz="2400" b="1" dirty="0"/>
              <a:t>One time </a:t>
            </a:r>
            <a:r>
              <a:rPr lang="en" sz="2400" b="1" dirty="0" smtClean="0"/>
              <a:t>setup</a:t>
            </a:r>
          </a:p>
          <a:p>
            <a:pPr marL="533400" lvl="1">
              <a:buSzPct val="100000"/>
            </a:pPr>
            <a:r>
              <a:rPr lang="en" sz="2400" dirty="0" smtClean="0"/>
              <a:t>activation </a:t>
            </a:r>
            <a:r>
              <a:rPr lang="en" sz="2400" dirty="0"/>
              <a:t>functions, preprocessing, weight initialization, regularization, gradient </a:t>
            </a:r>
            <a:r>
              <a:rPr lang="en" sz="2400" dirty="0" smtClean="0"/>
              <a:t>checking</a:t>
            </a:r>
          </a:p>
          <a:p>
            <a:pPr marL="533400" lvl="1">
              <a:buSzPct val="100000"/>
            </a:pPr>
            <a:endParaRPr lang="en" sz="2400" dirty="0"/>
          </a:p>
          <a:p>
            <a:pPr marL="533400" lvl="0" indent="-457200" rtl="0">
              <a:spcBef>
                <a:spcPts val="0"/>
              </a:spcBef>
              <a:buSzPct val="100000"/>
              <a:buAutoNum type="arabicPeriod" startAt="2"/>
            </a:pPr>
            <a:r>
              <a:rPr lang="en" sz="2400" b="1" dirty="0" smtClean="0"/>
              <a:t>Training dynamics</a:t>
            </a:r>
          </a:p>
          <a:p>
            <a:pPr marL="533400" lvl="1">
              <a:buSzPct val="100000"/>
            </a:pPr>
            <a:r>
              <a:rPr lang="en" sz="2400" dirty="0" smtClean="0">
                <a:solidFill>
                  <a:schemeClr val="dk1"/>
                </a:solidFill>
              </a:rPr>
              <a:t>babysitting </a:t>
            </a:r>
            <a:r>
              <a:rPr lang="en" sz="2400" dirty="0">
                <a:solidFill>
                  <a:schemeClr val="dk1"/>
                </a:solidFill>
              </a:rPr>
              <a:t>the learning process, </a:t>
            </a:r>
            <a:endParaRPr lang="en" sz="2400" dirty="0" smtClean="0">
              <a:solidFill>
                <a:schemeClr val="dk1"/>
              </a:solidFill>
            </a:endParaRPr>
          </a:p>
          <a:p>
            <a:pPr marL="533400" lvl="1">
              <a:buSzPct val="100000"/>
            </a:pPr>
            <a:r>
              <a:rPr lang="en" sz="2400" dirty="0" smtClean="0">
                <a:solidFill>
                  <a:schemeClr val="dk1"/>
                </a:solidFill>
              </a:rPr>
              <a:t>parameter </a:t>
            </a:r>
            <a:r>
              <a:rPr lang="en" sz="2400" dirty="0">
                <a:solidFill>
                  <a:schemeClr val="dk1"/>
                </a:solidFill>
              </a:rPr>
              <a:t>updates, hyperparameter </a:t>
            </a:r>
            <a:r>
              <a:rPr lang="en" sz="2400" dirty="0" smtClean="0">
                <a:solidFill>
                  <a:schemeClr val="dk1"/>
                </a:solidFill>
              </a:rPr>
              <a:t>optimization</a:t>
            </a:r>
          </a:p>
          <a:p>
            <a:pPr marL="533400" lvl="1">
              <a:buSzPct val="100000"/>
            </a:pPr>
            <a:endParaRPr lang="en" sz="2400" dirty="0">
              <a:solidFill>
                <a:schemeClr val="dk1"/>
              </a:solidFill>
            </a:endParaRPr>
          </a:p>
          <a:p>
            <a:pPr marL="533400" lvl="0" indent="-457200" rtl="0">
              <a:spcBef>
                <a:spcPts val="0"/>
              </a:spcBef>
              <a:buSzPct val="100000"/>
              <a:buAutoNum type="arabicPeriod" startAt="3"/>
            </a:pPr>
            <a:r>
              <a:rPr lang="en" sz="2400" b="1" dirty="0" smtClean="0"/>
              <a:t>Evaluation</a:t>
            </a:r>
            <a:endParaRPr lang="en" sz="2400" b="1" dirty="0"/>
          </a:p>
          <a:p>
            <a:pPr marL="533400" lvl="1">
              <a:buSzPct val="100000"/>
            </a:pPr>
            <a:r>
              <a:rPr lang="en" sz="2400" dirty="0" smtClean="0"/>
              <a:t>model </a:t>
            </a:r>
            <a:r>
              <a:rPr lang="en" sz="2400" dirty="0"/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1174319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08"/>
          <p:cNvSpPr txBox="1"/>
          <p:nvPr/>
        </p:nvSpPr>
        <p:spPr>
          <a:xfrm>
            <a:off x="626392" y="85519"/>
            <a:ext cx="7622999" cy="56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4800" dirty="0">
                <a:solidFill>
                  <a:schemeClr val="bg1"/>
                </a:solidFill>
              </a:rPr>
              <a:t>Part I</a:t>
            </a:r>
            <a:endParaRPr sz="4800" dirty="0">
              <a:solidFill>
                <a:schemeClr val="bg1"/>
              </a:solidFill>
            </a:endParaRPr>
          </a:p>
          <a:p>
            <a:pPr marL="8763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en" sz="2400" dirty="0" smtClean="0"/>
              <a:t>Activation functions</a:t>
            </a:r>
          </a:p>
          <a:p>
            <a:pPr marL="8763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en" sz="2400" dirty="0" smtClean="0"/>
              <a:t> Preprocessing</a:t>
            </a:r>
          </a:p>
          <a:p>
            <a:pPr marL="8763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en" sz="2400" dirty="0" smtClean="0"/>
              <a:t>Weight </a:t>
            </a:r>
            <a:r>
              <a:rPr lang="en" sz="2400" dirty="0"/>
              <a:t>initialization</a:t>
            </a:r>
            <a:r>
              <a:rPr lang="en" sz="2400" dirty="0" smtClean="0"/>
              <a:t>,</a:t>
            </a:r>
          </a:p>
          <a:p>
            <a:pPr marL="8763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en-US" sz="2400" dirty="0" smtClean="0"/>
              <a:t>Batch Normalization(BN)</a:t>
            </a:r>
            <a:r>
              <a:rPr lang="en" sz="2400" dirty="0" smtClean="0"/>
              <a:t> </a:t>
            </a:r>
          </a:p>
          <a:p>
            <a:pPr marL="8763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en" sz="2400" dirty="0" smtClean="0"/>
              <a:t>Babysitting the learning Process</a:t>
            </a:r>
          </a:p>
          <a:p>
            <a:pPr marL="8763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en" sz="2400" dirty="0" smtClean="0"/>
              <a:t>Hyperparameter Optimization</a:t>
            </a:r>
          </a:p>
          <a:p>
            <a:pPr marL="533400" lvl="1">
              <a:buSzPct val="100000"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800685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820676" y="662301"/>
            <a:ext cx="8024999" cy="44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511881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Activation Functions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76" y="1438275"/>
            <a:ext cx="6291699" cy="3943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39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20" y="1422634"/>
            <a:ext cx="1650075" cy="140256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Activation Functions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422633"/>
            <a:ext cx="15120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Sigmoid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2256933"/>
            <a:ext cx="2673086" cy="6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1" y="3652867"/>
            <a:ext cx="2964299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3" y="3007883"/>
            <a:ext cx="1650075" cy="138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5169767"/>
            <a:ext cx="31278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4579367"/>
            <a:ext cx="1557850" cy="14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6" y="1234668"/>
            <a:ext cx="2168899" cy="185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3144867"/>
            <a:ext cx="22857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4776" y="3307401"/>
            <a:ext cx="2472099" cy="4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0036" y="4534083"/>
            <a:ext cx="2317625" cy="152406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336925" y="3956333"/>
            <a:ext cx="22857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2825" y="3914116"/>
            <a:ext cx="2168900" cy="5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5336925" y="1422633"/>
            <a:ext cx="22857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max(0.1x, x)</a:t>
            </a:r>
          </a:p>
        </p:txBody>
      </p:sp>
    </p:spTree>
    <p:extLst>
      <p:ext uri="{BB962C8B-B14F-4D97-AF65-F5344CB8AC3E}">
        <p14:creationId xmlns:p14="http://schemas.microsoft.com/office/powerpoint/2010/main" val="349226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115976" y="15629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Partial and Total Derivatives</a:t>
            </a:r>
            <a:endParaRPr lang="en" sz="32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48098" y="2181727"/>
            <a:ext cx="771525" cy="790575"/>
            <a:chOff x="3629025" y="1484828"/>
            <a:chExt cx="771525" cy="790575"/>
          </a:xfrm>
        </p:grpSpPr>
        <p:sp>
          <p:nvSpPr>
            <p:cNvPr id="4" name="Oval 3"/>
            <p:cNvSpPr/>
            <p:nvPr/>
          </p:nvSpPr>
          <p:spPr>
            <a:xfrm>
              <a:off x="3629025" y="1484828"/>
              <a:ext cx="771525" cy="790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52723" y="1724962"/>
              <a:ext cx="324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43547" y="2916040"/>
            <a:ext cx="771525" cy="790575"/>
            <a:chOff x="3629025" y="1484828"/>
            <a:chExt cx="771525" cy="790575"/>
          </a:xfrm>
        </p:grpSpPr>
        <p:sp>
          <p:nvSpPr>
            <p:cNvPr id="7" name="Oval 6"/>
            <p:cNvSpPr/>
            <p:nvPr/>
          </p:nvSpPr>
          <p:spPr>
            <a:xfrm>
              <a:off x="3629025" y="1484828"/>
              <a:ext cx="771525" cy="790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17457" y="1618505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+</a:t>
              </a:r>
              <a:endParaRPr lang="en-US" sz="2800" dirty="0"/>
            </a:p>
          </p:txBody>
        </p:sp>
      </p:grpSp>
      <p:cxnSp>
        <p:nvCxnSpPr>
          <p:cNvPr id="9" name="Straight Arrow Connector 8"/>
          <p:cNvCxnSpPr>
            <a:endCxn id="4" idx="2"/>
          </p:cNvCxnSpPr>
          <p:nvPr/>
        </p:nvCxnSpPr>
        <p:spPr>
          <a:xfrm>
            <a:off x="2590798" y="2181727"/>
            <a:ext cx="1257300" cy="395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19623" y="2706022"/>
            <a:ext cx="923924" cy="41774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3"/>
          </p:cNvCxnSpPr>
          <p:nvPr/>
        </p:nvCxnSpPr>
        <p:spPr>
          <a:xfrm flipV="1">
            <a:off x="2590798" y="2856525"/>
            <a:ext cx="1370287" cy="916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2"/>
          </p:cNvCxnSpPr>
          <p:nvPr/>
        </p:nvCxnSpPr>
        <p:spPr>
          <a:xfrm flipV="1">
            <a:off x="2590798" y="3311328"/>
            <a:ext cx="2952749" cy="462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87718" y="3024444"/>
                <a:ext cx="19736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18" y="3024444"/>
                <a:ext cx="1973681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86475" y="1705372"/>
                <a:ext cx="18827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∗</m:t>
                      </m:r>
                      <m:r>
                        <a:rPr lang="en-US" sz="20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475" y="1705372"/>
                <a:ext cx="1882758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39988" y="1905427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988" y="1905427"/>
                <a:ext cx="442429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036013" y="3534586"/>
                <a:ext cx="446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13" y="3534586"/>
                <a:ext cx="446404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4995" y="4973002"/>
                <a:ext cx="3176511" cy="7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=1+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95" y="4973002"/>
                <a:ext cx="3176511" cy="73154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2590798" y="3472154"/>
            <a:ext cx="2990193" cy="451711"/>
          </a:xfrm>
          <a:prstGeom prst="straightConnector1">
            <a:avLst/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449372" y="3663083"/>
                <a:ext cx="1023998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372" y="3663083"/>
                <a:ext cx="1023998" cy="7302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endCxn id="4" idx="6"/>
          </p:cNvCxnSpPr>
          <p:nvPr/>
        </p:nvCxnSpPr>
        <p:spPr>
          <a:xfrm flipH="1" flipV="1">
            <a:off x="4619623" y="2577015"/>
            <a:ext cx="1021435" cy="416909"/>
          </a:xfrm>
          <a:prstGeom prst="straightConnector1">
            <a:avLst/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482417" y="2785469"/>
            <a:ext cx="1405908" cy="8776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209913" y="2188906"/>
                <a:ext cx="1036822" cy="731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𝑔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13" y="2188906"/>
                <a:ext cx="1036822" cy="73154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261202" y="2567557"/>
                <a:ext cx="1265603" cy="667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202" y="2567557"/>
                <a:ext cx="1265603" cy="66761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450050" y="5138720"/>
                <a:ext cx="16223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050" y="5138720"/>
                <a:ext cx="1622304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0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422633"/>
            <a:ext cx="30480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Activation Functions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408575" y="4183733"/>
            <a:ext cx="15120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00" y="1098333"/>
            <a:ext cx="2673086" cy="46256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4023674" y="1657350"/>
            <a:ext cx="4701225" cy="4448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r>
              <a:rPr lang="en" sz="2000" dirty="0"/>
              <a:t>Squashes numbers to range [0,1</a:t>
            </a:r>
            <a:r>
              <a:rPr lang="en" sz="2000" dirty="0" smtClean="0"/>
              <a:t>] – can kill gradients.</a:t>
            </a:r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endParaRPr lang="en" sz="2000" dirty="0"/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C00000"/>
                </a:solidFill>
              </a:rPr>
              <a:t>Not </a:t>
            </a:r>
            <a:r>
              <a:rPr lang="en" altLang="zh-CN" sz="2000" dirty="0" smtClean="0">
                <a:solidFill>
                  <a:srgbClr val="C00000"/>
                </a:solidFill>
              </a:rPr>
              <a:t>zero-centered</a:t>
            </a:r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endParaRPr lang="en" altLang="zh-CN" sz="2000" dirty="0">
              <a:solidFill>
                <a:srgbClr val="C00000"/>
              </a:solidFill>
            </a:endParaRPr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C00000"/>
                </a:solidFill>
              </a:rPr>
              <a:t>Not as good for image networks (replaced by RELU</a:t>
            </a:r>
            <a:r>
              <a:rPr lang="en" altLang="zh-CN" sz="2000" dirty="0" smtClean="0">
                <a:solidFill>
                  <a:srgbClr val="C00000"/>
                </a:solidFill>
              </a:rPr>
              <a:t>)</a:t>
            </a:r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endParaRPr lang="en" altLang="zh-CN" sz="2000" dirty="0">
              <a:solidFill>
                <a:srgbClr val="C00000"/>
              </a:solidFill>
            </a:endParaRPr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r>
              <a:rPr lang="en" sz="2000" dirty="0" smtClean="0">
                <a:solidFill>
                  <a:srgbClr val="008000"/>
                </a:solidFill>
              </a:rPr>
              <a:t>A key element in LSTM networks – “control signals”</a:t>
            </a:r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endParaRPr lang="en" sz="2000" dirty="0"/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r>
              <a:rPr lang="en" sz="2000" dirty="0" smtClean="0">
                <a:solidFill>
                  <a:srgbClr val="008000"/>
                </a:solidFill>
              </a:rPr>
              <a:t>Best for learning “logical” functions – i.e. functions on binary inputs. </a:t>
            </a:r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endParaRPr lang="en" sz="2000" dirty="0"/>
          </a:p>
          <a:p>
            <a:pPr marL="444500" indent="-342900">
              <a:buSzPct val="100000"/>
              <a:buFont typeface="Arial" panose="020B0604020202020204" pitchFamily="34" charset="0"/>
              <a:buChar char="•"/>
            </a:pPr>
            <a:endParaRPr lang="en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49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46338" y="4296631"/>
            <a:ext cx="4572000" cy="168584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" altLang="zh-CN" sz="2400" dirty="0"/>
              <a:t>What happen when x=-10?</a:t>
            </a:r>
          </a:p>
          <a:p>
            <a:pPr>
              <a:lnSpc>
                <a:spcPct val="150000"/>
              </a:lnSpc>
            </a:pPr>
            <a:r>
              <a:rPr lang="en" altLang="zh-CN" sz="2400" dirty="0"/>
              <a:t>What happen when x=10?</a:t>
            </a:r>
          </a:p>
          <a:p>
            <a:pPr>
              <a:lnSpc>
                <a:spcPct val="150000"/>
              </a:lnSpc>
            </a:pPr>
            <a:r>
              <a:rPr lang="en" altLang="zh-CN" sz="2400" dirty="0"/>
              <a:t>What happen when x=0?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27038"/>
            <a:ext cx="8536491" cy="28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3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96" y="1292452"/>
            <a:ext cx="62293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14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411900" y="1"/>
            <a:ext cx="8320200" cy="149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Consider what happens when the input to a neuron (x)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is always positive: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00" y="2163027"/>
            <a:ext cx="3126824" cy="168547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831874" y="4554724"/>
            <a:ext cx="6346499" cy="1867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400" dirty="0" smtClean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What </a:t>
            </a:r>
            <a:r>
              <a:rPr lang="en" sz="2400" dirty="0"/>
              <a:t>can we say about the gradients on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51" y="1731731"/>
            <a:ext cx="3998174" cy="25480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574393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-76200"/>
            <a:ext cx="8320200" cy="1579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Consider what happens when the input to a neuron is always positive...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75" y="2057399"/>
            <a:ext cx="3126824" cy="145355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271601" y="4480234"/>
            <a:ext cx="6346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can we say about the gradients on </a:t>
            </a:r>
            <a:r>
              <a:rPr lang="en" sz="2400" b="1"/>
              <a:t>w</a:t>
            </a:r>
            <a:r>
              <a:rPr lang="en" sz="240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Always all positive or all negative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FF"/>
                </a:solidFill>
              </a:rPr>
              <a:t>(this is also why you want zero-mean data!)</a:t>
            </a:r>
          </a:p>
        </p:txBody>
      </p:sp>
      <p:cxnSp>
        <p:nvCxnSpPr>
          <p:cNvPr id="408" name="Shape 408"/>
          <p:cNvCxnSpPr/>
          <p:nvPr/>
        </p:nvCxnSpPr>
        <p:spPr>
          <a:xfrm flipH="1">
            <a:off x="7193989" y="1028700"/>
            <a:ext cx="11115" cy="342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6" y="260868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4" y="1028700"/>
            <a:ext cx="1360799" cy="1565054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2629275"/>
            <a:ext cx="1306800" cy="1483826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90" y="2601355"/>
            <a:ext cx="1211699" cy="14823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453276" y="4129400"/>
            <a:ext cx="1484699" cy="6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hypothetical optimal w vector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2484652"/>
            <a:ext cx="1823400" cy="8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zig zag path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338361" y="1028700"/>
            <a:ext cx="1211699" cy="13519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allowed gradient update directions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6" y="2769759"/>
            <a:ext cx="1211699" cy="148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2423455"/>
            <a:ext cx="0" cy="755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3047293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3047294"/>
            <a:ext cx="5700" cy="769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379590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3795900"/>
            <a:ext cx="166500" cy="31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18532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Activation Functions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408575" y="4183733"/>
            <a:ext cx="15120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905833"/>
            <a:ext cx="4834500" cy="36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445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000" dirty="0"/>
              <a:t>Squashes numbers to range [-1,1</a:t>
            </a:r>
            <a:r>
              <a:rPr lang="en" sz="2000" dirty="0" smtClean="0"/>
              <a:t>]</a:t>
            </a:r>
          </a:p>
          <a:p>
            <a:pPr marL="4445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" sz="2000" dirty="0"/>
          </a:p>
          <a:p>
            <a:pPr marL="4445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8761D"/>
                </a:solidFill>
              </a:rPr>
              <a:t>Z</a:t>
            </a:r>
            <a:r>
              <a:rPr lang="en" sz="2000" dirty="0" smtClean="0">
                <a:solidFill>
                  <a:srgbClr val="38761D"/>
                </a:solidFill>
              </a:rPr>
              <a:t>ero </a:t>
            </a:r>
            <a:r>
              <a:rPr lang="en" sz="2000" dirty="0">
                <a:solidFill>
                  <a:srgbClr val="38761D"/>
                </a:solidFill>
              </a:rPr>
              <a:t>centered (nice</a:t>
            </a:r>
            <a:r>
              <a:rPr lang="en" sz="2000" dirty="0" smtClean="0">
                <a:solidFill>
                  <a:srgbClr val="38761D"/>
                </a:solidFill>
              </a:rPr>
              <a:t>)</a:t>
            </a:r>
          </a:p>
          <a:p>
            <a:pPr marL="4445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endParaRPr lang="en" sz="2000" dirty="0">
              <a:solidFill>
                <a:srgbClr val="38761D"/>
              </a:solidFill>
            </a:endParaRPr>
          </a:p>
          <a:p>
            <a:pPr marL="444500" lvl="0" indent="-342900" rtl="0">
              <a:spcBef>
                <a:spcPts val="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FF0000"/>
                </a:solidFill>
              </a:rPr>
              <a:t>S</a:t>
            </a:r>
            <a:r>
              <a:rPr lang="en" sz="2000" dirty="0" smtClean="0">
                <a:solidFill>
                  <a:srgbClr val="FF0000"/>
                </a:solidFill>
              </a:rPr>
              <a:t>till </a:t>
            </a:r>
            <a:r>
              <a:rPr lang="en" sz="2000" dirty="0">
                <a:solidFill>
                  <a:srgbClr val="FF0000"/>
                </a:solidFill>
              </a:rPr>
              <a:t>kills gradients when saturated </a:t>
            </a:r>
            <a:r>
              <a:rPr lang="en" sz="2000" dirty="0" smtClean="0">
                <a:solidFill>
                  <a:srgbClr val="FF0000"/>
                </a:solidFill>
              </a:rPr>
              <a:t>:(</a:t>
            </a:r>
          </a:p>
          <a:p>
            <a:pPr marL="444500" lvl="0" indent="-342900" rtl="0">
              <a:spcBef>
                <a:spcPts val="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" sz="2000" dirty="0">
              <a:solidFill>
                <a:srgbClr val="FF0000"/>
              </a:solidFill>
            </a:endParaRPr>
          </a:p>
          <a:p>
            <a:pPr marL="444500" lvl="0" indent="-342900" rtl="0">
              <a:spcBef>
                <a:spcPts val="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 smtClean="0">
                <a:solidFill>
                  <a:srgbClr val="008000"/>
                </a:solidFill>
              </a:rPr>
              <a:t>Also used in LSTMs for bounded, signed values.</a:t>
            </a:r>
          </a:p>
          <a:p>
            <a:pPr marL="444500" lvl="0" indent="-342900" rtl="0">
              <a:spcBef>
                <a:spcPts val="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" sz="2000" dirty="0">
              <a:solidFill>
                <a:srgbClr val="008000"/>
              </a:solidFill>
            </a:endParaRPr>
          </a:p>
          <a:p>
            <a:pPr marL="444500" indent="-34290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 smtClean="0">
                <a:solidFill>
                  <a:srgbClr val="FF0000"/>
                </a:solidFill>
              </a:rPr>
              <a:t>Not as good for binary functions</a:t>
            </a:r>
            <a:endParaRPr lang="en" sz="2000" dirty="0">
              <a:solidFill>
                <a:srgbClr val="FF0000"/>
              </a:solidFill>
            </a:endParaRP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504300"/>
            <a:ext cx="3048000" cy="2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808100" y="5473834"/>
            <a:ext cx="2541000" cy="69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[LeCun et al., 1991]</a:t>
            </a:r>
          </a:p>
        </p:txBody>
      </p:sp>
    </p:spTree>
    <p:extLst>
      <p:ext uri="{BB962C8B-B14F-4D97-AF65-F5344CB8AC3E}">
        <p14:creationId xmlns:p14="http://schemas.microsoft.com/office/powerpoint/2010/main" val="374180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Activation Functions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3648075" y="1069167"/>
            <a:ext cx="5495925" cy="36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191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Computes </a:t>
            </a: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38761D"/>
                </a:solidFill>
              </a:rPr>
              <a:t>Does not saturate (in +region)</a:t>
            </a: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endParaRPr lang="en" sz="2400" dirty="0" smtClean="0">
              <a:solidFill>
                <a:srgbClr val="38761D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>
                <a:solidFill>
                  <a:srgbClr val="38761D"/>
                </a:solidFill>
              </a:rPr>
              <a:t>Converges faster </a:t>
            </a:r>
            <a:r>
              <a:rPr lang="en" sz="2400" dirty="0">
                <a:solidFill>
                  <a:srgbClr val="38761D"/>
                </a:solidFill>
              </a:rPr>
              <a:t>than sigmoid/tanh </a:t>
            </a:r>
            <a:r>
              <a:rPr lang="en" sz="2400" dirty="0" smtClean="0">
                <a:solidFill>
                  <a:srgbClr val="38761D"/>
                </a:solidFill>
              </a:rPr>
              <a:t>on image data </a:t>
            </a:r>
            <a:r>
              <a:rPr lang="en" sz="2400" dirty="0">
                <a:solidFill>
                  <a:srgbClr val="38761D"/>
                </a:solidFill>
              </a:rPr>
              <a:t>(e.g. 6x</a:t>
            </a:r>
            <a:r>
              <a:rPr lang="en" sz="2400" dirty="0" smtClean="0">
                <a:solidFill>
                  <a:srgbClr val="38761D"/>
                </a:solidFill>
              </a:rPr>
              <a:t>)</a:t>
            </a: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endParaRPr lang="en" sz="2400" dirty="0">
              <a:solidFill>
                <a:srgbClr val="38761D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>
                <a:solidFill>
                  <a:srgbClr val="C00000"/>
                </a:solidFill>
              </a:rPr>
              <a:t>Not suitable for logical functions</a:t>
            </a: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endParaRPr lang="en" sz="2400" dirty="0">
              <a:solidFill>
                <a:srgbClr val="C00000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>
                <a:solidFill>
                  <a:srgbClr val="C00000"/>
                </a:solidFill>
              </a:rPr>
              <a:t>Not for control in recurrent nets</a:t>
            </a:r>
            <a:endParaRPr lang="en" sz="2400" dirty="0">
              <a:solidFill>
                <a:srgbClr val="C00000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1" y="1217200"/>
            <a:ext cx="296227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6" y="4135167"/>
            <a:ext cx="3464699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503300" y="5380767"/>
            <a:ext cx="27959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[Krizhevsky et al., 2012]</a:t>
            </a:r>
          </a:p>
        </p:txBody>
      </p:sp>
    </p:spTree>
    <p:extLst>
      <p:ext uri="{BB962C8B-B14F-4D97-AF65-F5344CB8AC3E}">
        <p14:creationId xmlns:p14="http://schemas.microsoft.com/office/powerpoint/2010/main" val="1707247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sldNum" idx="4294967295"/>
          </p:nvPr>
        </p:nvSpPr>
        <p:spPr>
          <a:xfrm>
            <a:off x="6503290" y="6223800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47</a:t>
            </a:fld>
            <a:endParaRPr lang="en"/>
          </a:p>
        </p:txBody>
      </p:sp>
      <p:sp>
        <p:nvSpPr>
          <p:cNvPr id="458" name="Shape 458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296626" y="4135167"/>
            <a:ext cx="3464699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(Rectified Linear Unit)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920151" y="0"/>
            <a:ext cx="5260199" cy="36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Computes </a:t>
            </a:r>
            <a:r>
              <a:rPr lang="en" sz="2400" b="1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Does not saturate (in +region)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Very computationally efficient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Converges much faster than sigmoid/tanh in practice (e.g. 6x)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>
                <a:solidFill>
                  <a:srgbClr val="FF0000"/>
                </a:solidFill>
              </a:rPr>
              <a:t>Not zero-centered output</a:t>
            </a: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>
                <a:solidFill>
                  <a:srgbClr val="FF0000"/>
                </a:solidFill>
              </a:rPr>
              <a:t>An annoyance: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hint: what is the gradient when x &lt; 0?</a:t>
            </a:r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1" y="1217200"/>
            <a:ext cx="2962275" cy="266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783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1074092"/>
            <a:ext cx="2022000" cy="1943101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ReLU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/>
              <a:t>gate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 flipV="1">
            <a:off x="364375" y="2045643"/>
            <a:ext cx="1557300" cy="1465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1355859"/>
            <a:ext cx="473700" cy="3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2045643"/>
            <a:ext cx="1748400" cy="14651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2254495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70" y="2254495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2387163"/>
            <a:ext cx="381224" cy="88736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7" y="1769992"/>
            <a:ext cx="381199" cy="76629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3" y="2448685"/>
            <a:ext cx="1406123" cy="766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6" y="3800901"/>
            <a:ext cx="8132999" cy="17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-10?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1172460"/>
            <a:ext cx="29622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1" y="1554725"/>
            <a:ext cx="1823187" cy="37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02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1309879" y="-304800"/>
            <a:ext cx="5694515" cy="5534207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85" name="Shape 485"/>
          <p:cNvCxnSpPr/>
          <p:nvPr/>
        </p:nvCxnSpPr>
        <p:spPr>
          <a:xfrm>
            <a:off x="3648550" y="-374200"/>
            <a:ext cx="0" cy="6156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86" name="Shape 486"/>
          <p:cNvCxnSpPr/>
          <p:nvPr/>
        </p:nvCxnSpPr>
        <p:spPr>
          <a:xfrm>
            <a:off x="271600" y="2933333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5241950" y="-205200"/>
            <a:ext cx="1321800" cy="40195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88" name="Shape 488"/>
          <p:cNvCxnSpPr/>
          <p:nvPr/>
        </p:nvCxnSpPr>
        <p:spPr>
          <a:xfrm rot="10800000" flipH="1">
            <a:off x="5857601" y="1122665"/>
            <a:ext cx="896399" cy="6036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9" name="Shape 489"/>
          <p:cNvSpPr txBox="1"/>
          <p:nvPr/>
        </p:nvSpPr>
        <p:spPr>
          <a:xfrm>
            <a:off x="6636201" y="1870983"/>
            <a:ext cx="2245199" cy="9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active ReLU</a:t>
            </a:r>
          </a:p>
        </p:txBody>
      </p:sp>
      <p:cxnSp>
        <p:nvCxnSpPr>
          <p:cNvPr id="490" name="Shape 490"/>
          <p:cNvCxnSpPr/>
          <p:nvPr/>
        </p:nvCxnSpPr>
        <p:spPr>
          <a:xfrm flipH="1">
            <a:off x="4434624" y="3880201"/>
            <a:ext cx="2020500" cy="1901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1" name="Shape 491"/>
          <p:cNvCxnSpPr/>
          <p:nvPr/>
        </p:nvCxnSpPr>
        <p:spPr>
          <a:xfrm>
            <a:off x="5459250" y="4840601"/>
            <a:ext cx="443700" cy="832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2" name="Shape 492"/>
          <p:cNvSpPr txBox="1"/>
          <p:nvPr/>
        </p:nvSpPr>
        <p:spPr>
          <a:xfrm>
            <a:off x="6065825" y="4560301"/>
            <a:ext cx="2978700" cy="9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dead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will never activate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=&gt; never update</a:t>
            </a:r>
          </a:p>
        </p:txBody>
      </p:sp>
    </p:spTree>
    <p:extLst>
      <p:ext uri="{BB962C8B-B14F-4D97-AF65-F5344CB8AC3E}">
        <p14:creationId xmlns:p14="http://schemas.microsoft.com/office/powerpoint/2010/main" val="337360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115976" y="15629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Why Backprop?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391677" y="2010473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85803" y="1866900"/>
            <a:ext cx="619125" cy="12287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404925" y="2191447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413480" y="2991547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81466" y="2215260"/>
            <a:ext cx="261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:</a:t>
            </a:r>
          </a:p>
          <a:p>
            <a:r>
              <a:rPr lang="en-US" b="1" dirty="0"/>
              <a:t>: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77227" y="2010472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90475" y="2191446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99030" y="2991546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7016" y="2215259"/>
            <a:ext cx="261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:</a:t>
            </a:r>
          </a:p>
          <a:p>
            <a:r>
              <a:rPr lang="en-US" b="1" dirty="0"/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81203" y="1866899"/>
            <a:ext cx="619125" cy="12287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067702" y="1314877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702" y="1314877"/>
                <a:ext cx="442429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391677" y="1314877"/>
                <a:ext cx="446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677" y="1314877"/>
                <a:ext cx="446404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4767015" y="2010472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80263" y="2191446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88818" y="2991546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56804" y="2215259"/>
            <a:ext cx="261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:</a:t>
            </a:r>
          </a:p>
          <a:p>
            <a:r>
              <a:rPr lang="en-US" b="1" dirty="0"/>
              <a:t>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56541" y="1866898"/>
            <a:ext cx="619125" cy="12287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767015" y="1314876"/>
                <a:ext cx="423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15" y="1314876"/>
                <a:ext cx="42396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15036" y="2230618"/>
                <a:ext cx="76065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036" y="2230618"/>
                <a:ext cx="760657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899516" y="2226553"/>
                <a:ext cx="7781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516" y="2226553"/>
                <a:ext cx="778162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294655" y="2230618"/>
                <a:ext cx="742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55" y="2230618"/>
                <a:ext cx="742896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6050565" y="2421844"/>
            <a:ext cx="4860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590754" y="3325993"/>
                <a:ext cx="822726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754" y="3325993"/>
                <a:ext cx="822726" cy="424732"/>
              </a:xfrm>
              <a:prstGeom prst="rect">
                <a:avLst/>
              </a:prstGeom>
              <a:blipFill rotWithShape="1">
                <a:blip r:embed="rId9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877234" y="3325993"/>
                <a:ext cx="832536" cy="425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34" y="3325993"/>
                <a:ext cx="832536" cy="425053"/>
              </a:xfrm>
              <a:prstGeom prst="rect">
                <a:avLst/>
              </a:prstGeom>
              <a:blipFill rotWithShape="1">
                <a:blip r:embed="rId10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243741" y="3325993"/>
                <a:ext cx="8068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741" y="3325993"/>
                <a:ext cx="806824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609772" y="2257331"/>
                <a:ext cx="382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772" y="2257331"/>
                <a:ext cx="382156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917906" y="4964428"/>
                <a:ext cx="3057760" cy="794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906" y="4964428"/>
                <a:ext cx="3057760" cy="79451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4854" y="3949184"/>
                <a:ext cx="72603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The Jacobians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latin typeface="Cambria Math"/>
                      </a:rPr>
                      <m:t>J</m:t>
                    </m:r>
                  </m:oMath>
                </a14:m>
                <a:r>
                  <a:rPr lang="en-US" sz="2400" dirty="0" smtClean="0"/>
                  <a:t> are matrices of dimension </a:t>
                </a:r>
                <a:r>
                  <a:rPr lang="en-US" sz="2400" dirty="0" err="1" smtClean="0"/>
                  <a:t>n</a:t>
                </a:r>
                <a:r>
                  <a:rPr lang="en-US" sz="2400" baseline="-25000" dirty="0" err="1" smtClean="0"/>
                  <a:t>in</a:t>
                </a:r>
                <a:r>
                  <a:rPr lang="en-US" sz="2400" dirty="0" smtClean="0"/>
                  <a:t> x </a:t>
                </a:r>
                <a:r>
                  <a:rPr lang="en-US" sz="2400" dirty="0" err="1" smtClean="0"/>
                  <a:t>n</a:t>
                </a:r>
                <a:r>
                  <a:rPr lang="en-US" sz="2400" baseline="-25000" dirty="0" err="1" smtClean="0"/>
                  <a:t>out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With a scalar loss, the last Jacobian is a vector.</a:t>
                </a:r>
              </a:p>
              <a:p>
                <a:r>
                  <a:rPr lang="en-US" sz="2400" dirty="0" smtClean="0"/>
                  <a:t>We want:</a:t>
                </a:r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4" y="3949184"/>
                <a:ext cx="7260321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1259" t="-3553" r="-168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08478" y="3119170"/>
                <a:ext cx="1521827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478" y="3119170"/>
                <a:ext cx="1521827" cy="76437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0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6" y="921260"/>
            <a:ext cx="7257145" cy="50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5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8" y="1080651"/>
            <a:ext cx="7348537" cy="49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0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309879" y="-304800"/>
            <a:ext cx="5694515" cy="5534207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-374200"/>
            <a:ext cx="0" cy="6156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933333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-205200"/>
            <a:ext cx="1321800" cy="40195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1" y="1122665"/>
            <a:ext cx="896399" cy="6036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636201" y="1870983"/>
            <a:ext cx="2245199" cy="9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active ReLU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434624" y="3880201"/>
            <a:ext cx="2020500" cy="1901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459250" y="4840601"/>
            <a:ext cx="443700" cy="832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6065825" y="4560301"/>
            <a:ext cx="2978700" cy="9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dead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will never activate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=&gt; never update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6" y="4185001"/>
            <a:ext cx="3859199" cy="16915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=&gt; people like to initialize ReLU neurons with slightly positive biases (e.g. 0.01)</a:t>
            </a:r>
          </a:p>
        </p:txBody>
      </p:sp>
    </p:spTree>
    <p:extLst>
      <p:ext uri="{BB962C8B-B14F-4D97-AF65-F5344CB8AC3E}">
        <p14:creationId xmlns:p14="http://schemas.microsoft.com/office/powerpoint/2010/main" val="1755110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Activation Functions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1" y="1313800"/>
            <a:ext cx="2962275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356101" y="4183733"/>
            <a:ext cx="2259599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6" y="4787334"/>
            <a:ext cx="3419825" cy="7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667125" y="749000"/>
            <a:ext cx="5513225" cy="36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38761D"/>
                </a:solidFill>
              </a:rPr>
              <a:t>Does not </a:t>
            </a:r>
            <a:r>
              <a:rPr lang="en" sz="2400" dirty="0" smtClean="0">
                <a:solidFill>
                  <a:srgbClr val="38761D"/>
                </a:solidFill>
              </a:rPr>
              <a:t>saturate</a:t>
            </a: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endParaRPr lang="en" sz="2400" dirty="0">
              <a:solidFill>
                <a:srgbClr val="38761D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38761D"/>
                </a:solidFill>
              </a:rPr>
              <a:t>Converges </a:t>
            </a:r>
            <a:r>
              <a:rPr lang="en" sz="2400" dirty="0" smtClean="0">
                <a:solidFill>
                  <a:srgbClr val="38761D"/>
                </a:solidFill>
              </a:rPr>
              <a:t>faster </a:t>
            </a:r>
            <a:r>
              <a:rPr lang="en" sz="2400" dirty="0">
                <a:solidFill>
                  <a:srgbClr val="38761D"/>
                </a:solidFill>
              </a:rPr>
              <a:t>than sigmoid/tanh </a:t>
            </a:r>
            <a:r>
              <a:rPr lang="en" sz="2400" dirty="0" smtClean="0">
                <a:solidFill>
                  <a:srgbClr val="38761D"/>
                </a:solidFill>
              </a:rPr>
              <a:t>on image data(e.g</a:t>
            </a:r>
            <a:r>
              <a:rPr lang="en" sz="2400" dirty="0">
                <a:solidFill>
                  <a:srgbClr val="38761D"/>
                </a:solidFill>
              </a:rPr>
              <a:t>. 6x</a:t>
            </a:r>
            <a:r>
              <a:rPr lang="en" sz="2400" dirty="0" smtClean="0">
                <a:solidFill>
                  <a:srgbClr val="38761D"/>
                </a:solidFill>
              </a:rPr>
              <a:t>)</a:t>
            </a: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endParaRPr lang="en" sz="2400" dirty="0">
              <a:solidFill>
                <a:srgbClr val="38761D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38761D"/>
                </a:solidFill>
              </a:rPr>
              <a:t>will not “die”.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348001" y="0"/>
            <a:ext cx="27959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[Mass et al., 2013]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[He et al., 2015]</a:t>
            </a:r>
          </a:p>
        </p:txBody>
      </p:sp>
    </p:spTree>
    <p:extLst>
      <p:ext uri="{BB962C8B-B14F-4D97-AF65-F5344CB8AC3E}">
        <p14:creationId xmlns:p14="http://schemas.microsoft.com/office/powerpoint/2010/main" val="3403651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Activation Functions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309551" y="4069249"/>
            <a:ext cx="2259599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3571875" y="914400"/>
            <a:ext cx="5608475" cy="31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38761D"/>
                </a:solidFill>
              </a:rPr>
              <a:t>Does not saturate</a:t>
            </a: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>
                <a:solidFill>
                  <a:srgbClr val="38761D"/>
                </a:solidFill>
              </a:rPr>
              <a:t>Converges faster </a:t>
            </a:r>
            <a:r>
              <a:rPr lang="en" sz="2400" dirty="0">
                <a:solidFill>
                  <a:srgbClr val="38761D"/>
                </a:solidFill>
              </a:rPr>
              <a:t>than sigmoid/tanh </a:t>
            </a:r>
            <a:r>
              <a:rPr lang="en" sz="2400" dirty="0" smtClean="0">
                <a:solidFill>
                  <a:srgbClr val="38761D"/>
                </a:solidFill>
              </a:rPr>
              <a:t>on image data (e.g</a:t>
            </a:r>
            <a:r>
              <a:rPr lang="en" sz="2400" dirty="0">
                <a:solidFill>
                  <a:srgbClr val="38761D"/>
                </a:solidFill>
              </a:rPr>
              <a:t>. 6x)</a:t>
            </a: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38761D"/>
                </a:solidFill>
              </a:rPr>
              <a:t>will not “die”.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1" y="1313800"/>
            <a:ext cx="2962275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25" y="4672850"/>
            <a:ext cx="3419825" cy="7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4149350" y="3669600"/>
            <a:ext cx="48018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Parametric Rectifier (PReLU)</a:t>
            </a:r>
          </a:p>
        </p:txBody>
      </p:sp>
      <p:cxnSp>
        <p:nvCxnSpPr>
          <p:cNvPr id="530" name="Shape 530"/>
          <p:cNvCxnSpPr/>
          <p:nvPr/>
        </p:nvCxnSpPr>
        <p:spPr>
          <a:xfrm>
            <a:off x="3996950" y="3424433"/>
            <a:ext cx="0" cy="264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3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8" y="4303967"/>
            <a:ext cx="33051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>
            <a:off x="4632426" y="5115633"/>
            <a:ext cx="30509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backprop into \alpha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(parameter)</a:t>
            </a:r>
          </a:p>
        </p:txBody>
      </p:sp>
      <p:cxnSp>
        <p:nvCxnSpPr>
          <p:cNvPr id="533" name="Shape 533"/>
          <p:cNvCxnSpPr/>
          <p:nvPr/>
        </p:nvCxnSpPr>
        <p:spPr>
          <a:xfrm rot="10800000" flipH="1">
            <a:off x="6839775" y="4944332"/>
            <a:ext cx="276000" cy="435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4" name="Shape 534"/>
          <p:cNvSpPr txBox="1"/>
          <p:nvPr/>
        </p:nvSpPr>
        <p:spPr>
          <a:xfrm>
            <a:off x="6033676" y="101684"/>
            <a:ext cx="27959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</p:spTree>
    <p:extLst>
      <p:ext uri="{BB962C8B-B14F-4D97-AF65-F5344CB8AC3E}">
        <p14:creationId xmlns:p14="http://schemas.microsoft.com/office/powerpoint/2010/main" val="734723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90550" y="120734"/>
            <a:ext cx="51237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Activation Functions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2120900"/>
            <a:ext cx="39624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1" y="1032201"/>
            <a:ext cx="6760499" cy="8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2" y="4737101"/>
            <a:ext cx="3802165" cy="977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373101" y="2053433"/>
            <a:ext cx="5260199" cy="36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38761D"/>
                </a:solidFill>
              </a:rPr>
              <a:t>All benefits of </a:t>
            </a:r>
            <a:r>
              <a:rPr lang="en" sz="2400" dirty="0" smtClean="0">
                <a:solidFill>
                  <a:srgbClr val="38761D"/>
                </a:solidFill>
              </a:rPr>
              <a:t>ReLU</a:t>
            </a: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endParaRPr lang="en" sz="2400" dirty="0">
              <a:solidFill>
                <a:srgbClr val="38761D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38761D"/>
                </a:solidFill>
              </a:rPr>
              <a:t>Does not </a:t>
            </a:r>
            <a:r>
              <a:rPr lang="en" sz="2400" dirty="0" smtClean="0">
                <a:solidFill>
                  <a:srgbClr val="38761D"/>
                </a:solidFill>
              </a:rPr>
              <a:t>die</a:t>
            </a: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endParaRPr lang="en" sz="2400" dirty="0">
              <a:solidFill>
                <a:srgbClr val="38761D"/>
              </a:solidFill>
            </a:endParaRPr>
          </a:p>
          <a:p>
            <a:pPr marL="4191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38761D"/>
                </a:solidFill>
              </a:rPr>
              <a:t>Closer to zero mean outputs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</p:txBody>
      </p:sp>
      <p:sp>
        <p:nvSpPr>
          <p:cNvPr id="545" name="Shape 545"/>
          <p:cNvSpPr txBox="1"/>
          <p:nvPr/>
        </p:nvSpPr>
        <p:spPr>
          <a:xfrm>
            <a:off x="6384925" y="120733"/>
            <a:ext cx="2640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[Clevert et al., 2015]</a:t>
            </a:r>
          </a:p>
        </p:txBody>
      </p:sp>
    </p:spTree>
    <p:extLst>
      <p:ext uri="{BB962C8B-B14F-4D97-AF65-F5344CB8AC3E}">
        <p14:creationId xmlns:p14="http://schemas.microsoft.com/office/powerpoint/2010/main" val="4086875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333375" y="120734"/>
            <a:ext cx="8115300" cy="24129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Maxout “Neuron”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2400" dirty="0" smtClean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3810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/>
              <a:t>Does </a:t>
            </a:r>
            <a:r>
              <a:rPr lang="en" sz="2400" dirty="0"/>
              <a:t>not have the basic form of dot product -&gt; nonlinearity</a:t>
            </a:r>
          </a:p>
          <a:p>
            <a:pPr marL="3810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38761D"/>
                </a:solidFill>
              </a:rPr>
              <a:t>Generalizes ReLU and Leaky ReLU </a:t>
            </a:r>
          </a:p>
          <a:p>
            <a:pPr marL="381000" lvl="0" indent="-342900" rtl="0">
              <a:spcBef>
                <a:spcPts val="0"/>
              </a:spcBef>
              <a:buClr>
                <a:srgbClr val="38761D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38761D"/>
                </a:solidFill>
              </a:rPr>
              <a:t>Linear Regime! Does not saturate! Does not die</a:t>
            </a:r>
            <a:r>
              <a:rPr lang="en" sz="3000" dirty="0">
                <a:solidFill>
                  <a:srgbClr val="38761D"/>
                </a:solidFill>
              </a:rPr>
              <a:t>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3667133"/>
            <a:ext cx="5003400" cy="88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4717867"/>
            <a:ext cx="8283900" cy="10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Problem: doubles the number of parameters/neuron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229576" y="120733"/>
            <a:ext cx="27959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679767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1" y="1018040"/>
            <a:ext cx="8154760" cy="50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06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325926" y="120734"/>
            <a:ext cx="8745724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TLDR: In practice: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1098333"/>
            <a:ext cx="8637099" cy="46718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/>
              <a:t>Try everything. Usually:</a:t>
            </a:r>
            <a:endParaRPr sz="2400" dirty="0"/>
          </a:p>
          <a:p>
            <a:pPr marL="495300" lvl="0" indent="-4572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Use </a:t>
            </a:r>
            <a:r>
              <a:rPr lang="en" sz="2400" dirty="0" smtClean="0">
                <a:solidFill>
                  <a:srgbClr val="38761D"/>
                </a:solidFill>
              </a:rPr>
              <a:t>ReLU</a:t>
            </a:r>
            <a:r>
              <a:rPr lang="en" sz="2400" dirty="0"/>
              <a:t> </a:t>
            </a:r>
            <a:r>
              <a:rPr lang="en" sz="2400" dirty="0" smtClean="0"/>
              <a:t>on early image layers.</a:t>
            </a:r>
            <a:endParaRPr lang="en" sz="2400" dirty="0"/>
          </a:p>
          <a:p>
            <a:pPr marL="495300" lvl="0" indent="-4572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/>
              <a:t>Try </a:t>
            </a:r>
            <a:r>
              <a:rPr lang="en" sz="2400" dirty="0"/>
              <a:t>out </a:t>
            </a:r>
            <a:r>
              <a:rPr lang="en" sz="2400" dirty="0">
                <a:solidFill>
                  <a:srgbClr val="BF9000"/>
                </a:solidFill>
              </a:rPr>
              <a:t>Leaky ReLU / Maxout / </a:t>
            </a:r>
            <a:r>
              <a:rPr lang="en" sz="2400" dirty="0" smtClean="0">
                <a:solidFill>
                  <a:srgbClr val="BF9000"/>
                </a:solidFill>
              </a:rPr>
              <a:t>ELU</a:t>
            </a:r>
            <a:endParaRPr lang="en" sz="2400" dirty="0">
              <a:solidFill>
                <a:srgbClr val="BF9000"/>
              </a:solidFill>
            </a:endParaRPr>
          </a:p>
          <a:p>
            <a:pPr marL="495300" lvl="0" indent="-4572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/>
              <a:t>Use sigmoids for “logic” functions (click prediction, recommendation).</a:t>
            </a:r>
          </a:p>
          <a:p>
            <a:pPr marL="495300" lvl="0" indent="-457200" rtl="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/>
              <a:t>Tanh – worth a try. Gives signed values that wont explode. </a:t>
            </a:r>
          </a:p>
        </p:txBody>
      </p:sp>
    </p:spTree>
    <p:extLst>
      <p:ext uri="{BB962C8B-B14F-4D97-AF65-F5344CB8AC3E}">
        <p14:creationId xmlns:p14="http://schemas.microsoft.com/office/powerpoint/2010/main" val="3651723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820676" y="662301"/>
            <a:ext cx="8024999" cy="44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01555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115976" y="15629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Why Backprop?</a:t>
            </a:r>
            <a:endParaRPr lang="en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36856" y="1802128"/>
                <a:ext cx="3057760" cy="794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56" y="1802128"/>
                <a:ext cx="3057760" cy="7945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44854" y="1177409"/>
            <a:ext cx="146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want: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609850" y="2819401"/>
            <a:ext cx="914400" cy="8858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88390" y="3014135"/>
                <a:ext cx="461600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390" y="3014135"/>
                <a:ext cx="461600" cy="424732"/>
              </a:xfrm>
              <a:prstGeom prst="rect">
                <a:avLst/>
              </a:prstGeom>
              <a:blipFill rotWithShape="1"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696626" y="2838451"/>
            <a:ext cx="914400" cy="8858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91566" y="3033184"/>
                <a:ext cx="471026" cy="425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566" y="3033184"/>
                <a:ext cx="471026" cy="425053"/>
              </a:xfrm>
              <a:prstGeom prst="rect">
                <a:avLst/>
              </a:prstGeom>
              <a:blipFill rotWithShape="1">
                <a:blip r:embed="rId5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763426" y="2838451"/>
            <a:ext cx="122899" cy="8858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91716" y="3068836"/>
                <a:ext cx="4661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16" y="3068836"/>
                <a:ext cx="466153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4120498" y="3428308"/>
            <a:ext cx="311069" cy="122059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3592555" y="3211433"/>
            <a:ext cx="311069" cy="227647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06344" y="4697968"/>
            <a:ext cx="4798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 matrix-vector multiplies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30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91301"/>
            <a:ext cx="7957800" cy="9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 dirty="0">
                <a:solidFill>
                  <a:schemeClr val="bg1"/>
                </a:solidFill>
              </a:rPr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1" y="1109701"/>
            <a:ext cx="7474249" cy="343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501" y="4616034"/>
            <a:ext cx="2760449" cy="40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25" y="4642134"/>
            <a:ext cx="2495314" cy="35676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06801" y="5229233"/>
            <a:ext cx="35294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(Assume X [NxD] is data matrix, each example in a row)</a:t>
            </a:r>
          </a:p>
        </p:txBody>
      </p:sp>
    </p:spTree>
    <p:extLst>
      <p:ext uri="{BB962C8B-B14F-4D97-AF65-F5344CB8AC3E}">
        <p14:creationId xmlns:p14="http://schemas.microsoft.com/office/powerpoint/2010/main" val="1910440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258250" y="191301"/>
            <a:ext cx="7957800" cy="9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 dirty="0">
                <a:solidFill>
                  <a:schemeClr val="bg1"/>
                </a:solidFill>
              </a:rPr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sp>
        <p:nvSpPr>
          <p:cNvPr id="584" name="Shape 584"/>
          <p:cNvSpPr txBox="1"/>
          <p:nvPr/>
        </p:nvSpPr>
        <p:spPr>
          <a:xfrm>
            <a:off x="153051" y="1096767"/>
            <a:ext cx="8818799" cy="75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 practice, you may also see </a:t>
            </a:r>
            <a:r>
              <a:rPr lang="en" sz="2400" b="1"/>
              <a:t>PCA </a:t>
            </a:r>
            <a:r>
              <a:rPr lang="en" sz="2400"/>
              <a:t>and </a:t>
            </a:r>
            <a:r>
              <a:rPr lang="en" sz="2400" b="1"/>
              <a:t>Whitening </a:t>
            </a:r>
            <a:r>
              <a:rPr lang="en" sz="2400"/>
              <a:t>of the data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0" y="2025067"/>
            <a:ext cx="7521750" cy="343326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 txBox="1"/>
          <p:nvPr/>
        </p:nvSpPr>
        <p:spPr>
          <a:xfrm>
            <a:off x="3551876" y="5413533"/>
            <a:ext cx="2192699" cy="3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(data has diagonal covariance matrix)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5990276" y="5413533"/>
            <a:ext cx="2429824" cy="3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(covariance matrix is the identity matrix)</a:t>
            </a:r>
          </a:p>
        </p:txBody>
      </p:sp>
    </p:spTree>
    <p:extLst>
      <p:ext uri="{BB962C8B-B14F-4D97-AF65-F5344CB8AC3E}">
        <p14:creationId xmlns:p14="http://schemas.microsoft.com/office/powerpoint/2010/main" val="2110393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709737"/>
            <a:ext cx="8620125" cy="3438525"/>
          </a:xfrm>
          <a:prstGeom prst="rect">
            <a:avLst/>
          </a:prstGeom>
        </p:spPr>
      </p:pic>
      <p:sp>
        <p:nvSpPr>
          <p:cNvPr id="3" name="Shape 583"/>
          <p:cNvSpPr txBox="1"/>
          <p:nvPr/>
        </p:nvSpPr>
        <p:spPr>
          <a:xfrm>
            <a:off x="258250" y="191301"/>
            <a:ext cx="7957800" cy="9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 dirty="0">
                <a:solidFill>
                  <a:schemeClr val="bg1"/>
                </a:solidFill>
              </a:rPr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sp>
        <p:nvSpPr>
          <p:cNvPr id="4" name="文本框 3"/>
          <p:cNvSpPr txBox="1"/>
          <p:nvPr/>
        </p:nvSpPr>
        <p:spPr>
          <a:xfrm>
            <a:off x="2670629" y="5537200"/>
            <a:ext cx="454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Before                                                  After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899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120734"/>
            <a:ext cx="8981100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TLDR: In practice for Images: </a:t>
            </a:r>
            <a:r>
              <a:rPr lang="en" sz="3000" dirty="0">
                <a:solidFill>
                  <a:schemeClr val="bg1"/>
                </a:solidFill>
              </a:rPr>
              <a:t>center only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73526" y="1865000"/>
            <a:ext cx="8818199" cy="225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Subtract the mean image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(mean image = [32,32,3] array)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Subtract per-channel mean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(mean along each channel = 3 numbers</a:t>
            </a:r>
            <a:r>
              <a:rPr lang="en" sz="2400" dirty="0" smtClean="0">
                <a:solidFill>
                  <a:srgbClr val="0000FF"/>
                </a:solidFill>
              </a:rPr>
              <a:t>)</a:t>
            </a:r>
          </a:p>
          <a:p>
            <a:pPr marL="457200" lvl="0" indent="-419100">
              <a:buSzPct val="100000"/>
              <a:buChar char="-"/>
            </a:pPr>
            <a:r>
              <a:rPr lang="en" altLang="zh-CN" sz="3000" dirty="0"/>
              <a:t>Subtract per-channel mean </a:t>
            </a:r>
            <a:r>
              <a:rPr lang="en" altLang="zh-CN" sz="3000" dirty="0" smtClean="0"/>
              <a:t>and Divide by per-channel std</a:t>
            </a:r>
            <a:r>
              <a:rPr lang="en" altLang="zh-CN" sz="2400" dirty="0" smtClean="0">
                <a:solidFill>
                  <a:srgbClr val="999999"/>
                </a:solidFill>
              </a:rPr>
              <a:t>(e.g</a:t>
            </a:r>
            <a:r>
              <a:rPr lang="en" altLang="zh-CN" sz="2400" dirty="0">
                <a:solidFill>
                  <a:srgbClr val="999999"/>
                </a:solidFill>
              </a:rPr>
              <a:t>. </a:t>
            </a:r>
            <a:r>
              <a:rPr lang="en" altLang="zh-CN" sz="2400" dirty="0" smtClean="0">
                <a:solidFill>
                  <a:srgbClr val="999999"/>
                </a:solidFill>
              </a:rPr>
              <a:t>ResNet</a:t>
            </a:r>
            <a:r>
              <a:rPr lang="en" altLang="zh-CN" sz="2400" dirty="0">
                <a:solidFill>
                  <a:srgbClr val="999999"/>
                </a:solidFill>
              </a:rPr>
              <a:t>)</a:t>
            </a:r>
          </a:p>
          <a:p>
            <a:pPr lvl="0"/>
            <a:r>
              <a:rPr lang="en" altLang="zh-CN" sz="2400" dirty="0">
                <a:solidFill>
                  <a:srgbClr val="0000FF"/>
                </a:solidFill>
              </a:rPr>
              <a:t>	(mean along each channel = 3 numbers)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273225" y="1209900"/>
            <a:ext cx="8051100" cy="6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e.g. consider CIFAR-10 example with [32,32,3] images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5892600" y="4614500"/>
            <a:ext cx="3078300" cy="13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</a:rPr>
              <a:t>Not common to normalize variance, to do PCA or whitening</a:t>
            </a:r>
          </a:p>
        </p:txBody>
      </p:sp>
    </p:spTree>
    <p:extLst>
      <p:ext uri="{BB962C8B-B14F-4D97-AF65-F5344CB8AC3E}">
        <p14:creationId xmlns:p14="http://schemas.microsoft.com/office/powerpoint/2010/main" val="998714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820676" y="662301"/>
            <a:ext cx="8024999" cy="44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Weight Initialization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67" y="2959706"/>
            <a:ext cx="31051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408101" y="1147959"/>
            <a:ext cx="8160299" cy="54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Q: what happens when W=0 init is used?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9" y="1555134"/>
            <a:ext cx="4236775" cy="38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93"/>
          <p:cNvSpPr txBox="1"/>
          <p:nvPr/>
        </p:nvSpPr>
        <p:spPr>
          <a:xfrm>
            <a:off x="295274" y="120734"/>
            <a:ext cx="8776375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Weight Initialization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042" y="5484255"/>
            <a:ext cx="715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buSzPct val="100000"/>
              <a:buChar char="-"/>
            </a:pPr>
            <a:r>
              <a:rPr lang="en" altLang="zh-CN" sz="2400" dirty="0"/>
              <a:t>Q: what happens when W=</a:t>
            </a:r>
            <a:r>
              <a:rPr lang="en-US" altLang="zh-CN" sz="2400" dirty="0" smtClean="0"/>
              <a:t>a(a&lt;&gt;0)</a:t>
            </a:r>
            <a:r>
              <a:rPr lang="en" altLang="zh-CN" sz="2400" dirty="0" smtClean="0"/>
              <a:t> </a:t>
            </a:r>
            <a:r>
              <a:rPr lang="en" altLang="zh-CN" sz="2400" dirty="0"/>
              <a:t>init is used?</a:t>
            </a:r>
          </a:p>
        </p:txBody>
      </p:sp>
    </p:spTree>
    <p:extLst>
      <p:ext uri="{BB962C8B-B14F-4D97-AF65-F5344CB8AC3E}">
        <p14:creationId xmlns:p14="http://schemas.microsoft.com/office/powerpoint/2010/main" val="335598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655750" y="1000125"/>
            <a:ext cx="7641300" cy="46830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First idea: </a:t>
            </a:r>
            <a:r>
              <a:rPr lang="en" sz="2400" b="1" dirty="0"/>
              <a:t>Small random numbers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(gaussian with zero mean and 1e-2 standard deviation)</a:t>
            </a:r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173" y="2180029"/>
            <a:ext cx="5491225" cy="6024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93"/>
          <p:cNvSpPr txBox="1"/>
          <p:nvPr/>
        </p:nvSpPr>
        <p:spPr>
          <a:xfrm>
            <a:off x="295274" y="120734"/>
            <a:ext cx="8776375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Weight Initialization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1098333"/>
            <a:ext cx="7641300" cy="45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First idea: </a:t>
            </a:r>
            <a:r>
              <a:rPr lang="en" sz="2400" b="1" dirty="0"/>
              <a:t>Small random numbers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(gaussian with zero mean and 1e-2 standard deviation)</a:t>
            </a:r>
          </a:p>
        </p:txBody>
      </p:sp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173" y="2180029"/>
            <a:ext cx="5491225" cy="602467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 txBox="1"/>
          <p:nvPr/>
        </p:nvSpPr>
        <p:spPr>
          <a:xfrm>
            <a:off x="957751" y="3756349"/>
            <a:ext cx="7228499" cy="13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Works ~okay for small networks, but can lead to non-homogeneous distributions of activations across the layers of a network.</a:t>
            </a:r>
          </a:p>
        </p:txBody>
      </p:sp>
      <p:sp>
        <p:nvSpPr>
          <p:cNvPr id="6" name="Shape 593"/>
          <p:cNvSpPr txBox="1"/>
          <p:nvPr/>
        </p:nvSpPr>
        <p:spPr>
          <a:xfrm>
            <a:off x="295274" y="120734"/>
            <a:ext cx="8776375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Weight Initialization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400" y="1095315"/>
            <a:ext cx="6354950" cy="48266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32" name="Shape 632"/>
          <p:cNvSpPr txBox="1"/>
          <p:nvPr/>
        </p:nvSpPr>
        <p:spPr>
          <a:xfrm>
            <a:off x="53725" y="3618733"/>
            <a:ext cx="2486400" cy="230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10-layer net with 500 neurons on each layer, using tanh non-linearities, and initializing as described in last slide.</a:t>
            </a:r>
          </a:p>
        </p:txBody>
      </p:sp>
      <p:sp>
        <p:nvSpPr>
          <p:cNvPr id="6" name="Shape 593"/>
          <p:cNvSpPr txBox="1"/>
          <p:nvPr/>
        </p:nvSpPr>
        <p:spPr>
          <a:xfrm>
            <a:off x="295274" y="120734"/>
            <a:ext cx="8776375" cy="97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Activation Statistics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15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1" y="892629"/>
            <a:ext cx="8249742" cy="5268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55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115976" y="15629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Forwardprop?</a:t>
            </a:r>
            <a:endParaRPr lang="en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36856" y="1802128"/>
                <a:ext cx="3057760" cy="794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56" y="1802128"/>
                <a:ext cx="3057760" cy="7945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44854" y="1177409"/>
            <a:ext cx="146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want: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609850" y="2819401"/>
            <a:ext cx="914400" cy="8858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88390" y="3014135"/>
                <a:ext cx="461600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390" y="3014135"/>
                <a:ext cx="461600" cy="424732"/>
              </a:xfrm>
              <a:prstGeom prst="rect">
                <a:avLst/>
              </a:prstGeom>
              <a:blipFill rotWithShape="1"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696626" y="2838451"/>
            <a:ext cx="914400" cy="8858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91566" y="3033184"/>
                <a:ext cx="471026" cy="425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566" y="3033184"/>
                <a:ext cx="471026" cy="425053"/>
              </a:xfrm>
              <a:prstGeom prst="rect">
                <a:avLst/>
              </a:prstGeom>
              <a:blipFill rotWithShape="1">
                <a:blip r:embed="rId5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763426" y="2838451"/>
            <a:ext cx="122899" cy="8858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91716" y="3068836"/>
                <a:ext cx="4661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Cambria Math"/>
                            </a:rPr>
                            <m:t>J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16" y="3068836"/>
                <a:ext cx="466153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3483847" y="3066956"/>
            <a:ext cx="311069" cy="194329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3592555" y="3211433"/>
            <a:ext cx="311069" cy="227647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09850" y="4697968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 multiply O(n</a:t>
            </a:r>
            <a:r>
              <a:rPr lang="en-US" sz="2400" baseline="30000" dirty="0"/>
              <a:t>3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242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1" y="952500"/>
            <a:ext cx="5815424" cy="5101268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/>
        </p:nvSpPr>
        <p:spPr>
          <a:xfrm>
            <a:off x="6287400" y="1046334"/>
            <a:ext cx="2823300" cy="3249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All activations become zero!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Q: think about the backward pass. What do the gradients look like?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6237150" y="4698234"/>
            <a:ext cx="2923800" cy="105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Hint: think about backward pass for a W*X gate.</a:t>
            </a:r>
          </a:p>
        </p:txBody>
      </p:sp>
    </p:spTree>
    <p:extLst>
      <p:ext uri="{BB962C8B-B14F-4D97-AF65-F5344CB8AC3E}">
        <p14:creationId xmlns:p14="http://schemas.microsoft.com/office/powerpoint/2010/main" val="251683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76" y="1006364"/>
            <a:ext cx="5332949" cy="503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25" y="81750"/>
            <a:ext cx="531495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Shape 654"/>
          <p:cNvSpPr txBox="1"/>
          <p:nvPr/>
        </p:nvSpPr>
        <p:spPr>
          <a:xfrm>
            <a:off x="6129400" y="987518"/>
            <a:ext cx="2850600" cy="503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Almost all neurons completely saturated, either -1 and 1. Gradients will be all zero.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3200801" y="964667"/>
            <a:ext cx="2928599" cy="10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*1.0 instead of *0.01</a:t>
            </a:r>
          </a:p>
        </p:txBody>
      </p:sp>
      <p:cxnSp>
        <p:nvCxnSpPr>
          <p:cNvPr id="656" name="Shape 656"/>
          <p:cNvCxnSpPr/>
          <p:nvPr/>
        </p:nvCxnSpPr>
        <p:spPr>
          <a:xfrm rot="10800000">
            <a:off x="3547799" y="541565"/>
            <a:ext cx="174300" cy="464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54998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Shape 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4" y="1009649"/>
            <a:ext cx="5969450" cy="508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612" y="1066034"/>
            <a:ext cx="6296025" cy="25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64" name="Shape 664"/>
          <p:cNvSpPr txBox="1"/>
          <p:nvPr/>
        </p:nvSpPr>
        <p:spPr>
          <a:xfrm>
            <a:off x="6160051" y="1393433"/>
            <a:ext cx="2595599" cy="40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“Xavier initialization”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et al., 2010]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6160051" y="2052233"/>
            <a:ext cx="2957699" cy="376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Reasonable initialization.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(Mathematical derivation assumes linear activations)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548" y="3603782"/>
            <a:ext cx="2718703" cy="122803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006014" y="4572000"/>
            <a:ext cx="980185" cy="752222"/>
            <a:chOff x="7006014" y="4572000"/>
            <a:chExt cx="980185" cy="752222"/>
          </a:xfrm>
        </p:grpSpPr>
        <p:sp>
          <p:nvSpPr>
            <p:cNvPr id="3" name="矩形 2"/>
            <p:cNvSpPr/>
            <p:nvPr/>
          </p:nvSpPr>
          <p:spPr>
            <a:xfrm>
              <a:off x="7006014" y="4572000"/>
              <a:ext cx="980185" cy="3223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72327" y="495489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=1</a:t>
              </a:r>
              <a:endParaRPr lang="zh-CN" altLang="en-US" dirty="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631" y="5285680"/>
            <a:ext cx="1504950" cy="51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687" y="5734637"/>
            <a:ext cx="30289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4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5" y="1028700"/>
            <a:ext cx="6042150" cy="50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812" y="1158808"/>
            <a:ext cx="6296025" cy="25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73" name="Shape 673"/>
          <p:cNvSpPr txBox="1"/>
          <p:nvPr/>
        </p:nvSpPr>
        <p:spPr>
          <a:xfrm>
            <a:off x="4874825" y="1526567"/>
            <a:ext cx="4772400" cy="7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but when using the ReLU nonlinearity it breaks.</a:t>
            </a:r>
          </a:p>
        </p:txBody>
      </p:sp>
    </p:spTree>
    <p:extLst>
      <p:ext uri="{BB962C8B-B14F-4D97-AF65-F5344CB8AC3E}">
        <p14:creationId xmlns:p14="http://schemas.microsoft.com/office/powerpoint/2010/main" val="28126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9" y="1032099"/>
            <a:ext cx="5802574" cy="498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693" y="1054767"/>
            <a:ext cx="6486525" cy="30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1" name="Shape 681"/>
          <p:cNvSpPr txBox="1"/>
          <p:nvPr/>
        </p:nvSpPr>
        <p:spPr>
          <a:xfrm>
            <a:off x="5938123" y="1359567"/>
            <a:ext cx="4772400" cy="7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He et al., 2015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(note additional /2)</a:t>
            </a:r>
          </a:p>
        </p:txBody>
      </p:sp>
    </p:spTree>
    <p:extLst>
      <p:ext uri="{BB962C8B-B14F-4D97-AF65-F5344CB8AC3E}">
        <p14:creationId xmlns:p14="http://schemas.microsoft.com/office/powerpoint/2010/main" val="42166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9" y="1032099"/>
            <a:ext cx="5802574" cy="498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860" y="1058166"/>
            <a:ext cx="6486525" cy="30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9" name="Shape 689"/>
          <p:cNvSpPr txBox="1"/>
          <p:nvPr/>
        </p:nvSpPr>
        <p:spPr>
          <a:xfrm>
            <a:off x="5831825" y="1532000"/>
            <a:ext cx="4772400" cy="7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He et al., 2015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(note additional /2)</a:t>
            </a:r>
          </a:p>
        </p:txBody>
      </p:sp>
      <p:pic>
        <p:nvPicPr>
          <p:cNvPr id="690" name="Shape 6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100" y="2997563"/>
            <a:ext cx="3056124" cy="234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438" y="1465325"/>
            <a:ext cx="5524500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8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/>
        </p:nvSpPr>
        <p:spPr>
          <a:xfrm>
            <a:off x="145700" y="199099"/>
            <a:ext cx="8998199" cy="6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>
                <a:solidFill>
                  <a:schemeClr val="bg1"/>
                </a:solidFill>
              </a:rPr>
              <a:t>Proper initialization is an active area of research…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lang="en" sz="1600" b="1" i="1" smtClean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smtClean="0"/>
              <a:t>Understanding </a:t>
            </a:r>
            <a:r>
              <a:rPr lang="en" sz="1600" b="1" i="1" dirty="0"/>
              <a:t>the difficulty of training deep feedforward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Glorot and Bengio, 2010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>
                <a:solidFill>
                  <a:schemeClr val="dk1"/>
                </a:solidFill>
              </a:rPr>
              <a:t>Exact solutions to the nonlinear dynamics of learning in deep linear neural networks </a:t>
            </a:r>
            <a:r>
              <a:rPr lang="en" sz="1600" dirty="0">
                <a:solidFill>
                  <a:schemeClr val="dk1"/>
                </a:solidFill>
              </a:rPr>
              <a:t>by Saxe et al, 2013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>
                <a:solidFill>
                  <a:schemeClr val="dk1"/>
                </a:solidFill>
              </a:rPr>
              <a:t>Random walk initialization for training very deep feedforward networks</a:t>
            </a:r>
            <a:r>
              <a:rPr lang="en" sz="1600" i="1" dirty="0">
                <a:solidFill>
                  <a:schemeClr val="dk1"/>
                </a:solidFill>
              </a:rPr>
              <a:t> </a:t>
            </a:r>
            <a:r>
              <a:rPr lang="en" sz="1600" dirty="0">
                <a:solidFill>
                  <a:schemeClr val="dk1"/>
                </a:solidFill>
              </a:rPr>
              <a:t>by Sussillo and Abbott, 2014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Delving deep into rectifiers: Surpassing human-level performance on ImageNet classification</a:t>
            </a:r>
            <a:r>
              <a:rPr lang="en" sz="1600" dirty="0"/>
              <a:t> by He et al., 2015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Data-dependent Initializations of Convolutional Neural Networks</a:t>
            </a:r>
            <a:r>
              <a:rPr lang="en" sz="1600" i="1" dirty="0"/>
              <a:t> </a:t>
            </a:r>
            <a:r>
              <a:rPr lang="en" sz="1600" dirty="0"/>
              <a:t>by Krähenbühl et al., 2015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All you need is a good init</a:t>
            </a:r>
            <a:r>
              <a:rPr lang="en" sz="1600" dirty="0"/>
              <a:t>, Mishkin and Matas, 2015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562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103634"/>
            <a:ext cx="8333400" cy="8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Batch Normalization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64300" y="1056467"/>
            <a:ext cx="8460900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“you want unit gaussian activations? just make them so.”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165825" y="103634"/>
            <a:ext cx="2887200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346101" y="2100801"/>
            <a:ext cx="6630299" cy="104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consider a batch of activations at some layer. To make each dimension unit gaussian, apply: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50" y="3917583"/>
            <a:ext cx="28765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Shape 707"/>
          <p:cNvSpPr txBox="1"/>
          <p:nvPr/>
        </p:nvSpPr>
        <p:spPr>
          <a:xfrm>
            <a:off x="5018276" y="4614501"/>
            <a:ext cx="3652199" cy="8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this is a vanilla differentiable function...</a:t>
            </a:r>
          </a:p>
        </p:txBody>
      </p:sp>
    </p:spTree>
    <p:extLst>
      <p:ext uri="{BB962C8B-B14F-4D97-AF65-F5344CB8AC3E}">
        <p14:creationId xmlns:p14="http://schemas.microsoft.com/office/powerpoint/2010/main" val="23036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/>
        </p:nvSpPr>
        <p:spPr>
          <a:xfrm>
            <a:off x="181250" y="103634"/>
            <a:ext cx="8333400" cy="8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Batch Normalization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364300" y="1056467"/>
            <a:ext cx="8460900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“you want unit gaussian activations?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just make them so.”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6165825" y="103634"/>
            <a:ext cx="2887200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50" y="4630883"/>
            <a:ext cx="2876550" cy="125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17" name="Shape 717"/>
          <p:cNvSpPr/>
          <p:nvPr/>
        </p:nvSpPr>
        <p:spPr>
          <a:xfrm>
            <a:off x="765025" y="2586600"/>
            <a:ext cx="2040000" cy="275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X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182151" y="3509467"/>
            <a:ext cx="500999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1534526" y="5437001"/>
            <a:ext cx="500999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720" name="Shape 720"/>
          <p:cNvCxnSpPr/>
          <p:nvPr/>
        </p:nvCxnSpPr>
        <p:spPr>
          <a:xfrm rot="10800000">
            <a:off x="2638775" y="2635234"/>
            <a:ext cx="0" cy="2683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721" name="Shape 721"/>
          <p:cNvSpPr txBox="1"/>
          <p:nvPr/>
        </p:nvSpPr>
        <p:spPr>
          <a:xfrm>
            <a:off x="2947526" y="2242067"/>
            <a:ext cx="5285699" cy="101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1. compute the empirical mean and variance independently for each dimension.</a:t>
            </a:r>
          </a:p>
        </p:txBody>
      </p:sp>
      <p:cxnSp>
        <p:nvCxnSpPr>
          <p:cNvPr id="722" name="Shape 722"/>
          <p:cNvCxnSpPr/>
          <p:nvPr/>
        </p:nvCxnSpPr>
        <p:spPr>
          <a:xfrm>
            <a:off x="3087476" y="394660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4805450" y="3986267"/>
            <a:ext cx="2459100" cy="6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2. Normalize</a:t>
            </a:r>
          </a:p>
        </p:txBody>
      </p:sp>
      <p:cxnSp>
        <p:nvCxnSpPr>
          <p:cNvPr id="724" name="Shape 724"/>
          <p:cNvCxnSpPr/>
          <p:nvPr/>
        </p:nvCxnSpPr>
        <p:spPr>
          <a:xfrm rot="10800000">
            <a:off x="2333975" y="2635234"/>
            <a:ext cx="0" cy="2683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725" name="Shape 725"/>
          <p:cNvCxnSpPr/>
          <p:nvPr/>
        </p:nvCxnSpPr>
        <p:spPr>
          <a:xfrm rot="10800000">
            <a:off x="2029175" y="2635234"/>
            <a:ext cx="0" cy="2683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665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181250" y="103634"/>
            <a:ext cx="8333400" cy="8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Batch Normalization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6165825" y="103634"/>
            <a:ext cx="2887200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825" y="4106950"/>
            <a:ext cx="2876550" cy="12573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6" y="1512267"/>
            <a:ext cx="1548299" cy="449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6" y="2228679"/>
            <a:ext cx="1548299" cy="449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961467"/>
            <a:ext cx="0" cy="2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6" y="2898996"/>
            <a:ext cx="1548299" cy="449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1017467"/>
            <a:ext cx="0" cy="4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672667"/>
            <a:ext cx="0" cy="242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6" y="3675467"/>
            <a:ext cx="1548299" cy="449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6" y="4391879"/>
            <a:ext cx="1548299" cy="449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4124667"/>
            <a:ext cx="0" cy="2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3371723"/>
            <a:ext cx="0" cy="307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4835867"/>
            <a:ext cx="0" cy="242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6" y="5062196"/>
            <a:ext cx="1548299" cy="449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5511396"/>
            <a:ext cx="0" cy="3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5637787"/>
            <a:ext cx="1420800" cy="2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206775" y="1378700"/>
            <a:ext cx="5209500" cy="23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Usually inserted after Fully Connected / (or Convolutional, as we’ll see soon) layers, and before nonlinearity.</a:t>
            </a:r>
          </a:p>
        </p:txBody>
      </p:sp>
      <p:cxnSp>
        <p:nvCxnSpPr>
          <p:cNvPr id="749" name="Shape 749"/>
          <p:cNvCxnSpPr/>
          <p:nvPr/>
        </p:nvCxnSpPr>
        <p:spPr>
          <a:xfrm rot="10800000">
            <a:off x="2531976" y="2452967"/>
            <a:ext cx="437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/>
          <p:nvPr/>
        </p:nvCxnSpPr>
        <p:spPr>
          <a:xfrm flipH="1">
            <a:off x="2477101" y="2720134"/>
            <a:ext cx="519299" cy="1797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1" name="Shape 751"/>
          <p:cNvSpPr txBox="1"/>
          <p:nvPr/>
        </p:nvSpPr>
        <p:spPr>
          <a:xfrm>
            <a:off x="2615400" y="4238067"/>
            <a:ext cx="2486400" cy="13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Problem: do we necessarily want a unit gaussian input to a tanh layer?</a:t>
            </a:r>
          </a:p>
        </p:txBody>
      </p:sp>
    </p:spTree>
    <p:extLst>
      <p:ext uri="{BB962C8B-B14F-4D97-AF65-F5344CB8AC3E}">
        <p14:creationId xmlns:p14="http://schemas.microsoft.com/office/powerpoint/2010/main" val="17262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892" y="1235765"/>
            <a:ext cx="5899686" cy="44826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147"/>
          <p:cNvSpPr txBox="1"/>
          <p:nvPr/>
        </p:nvSpPr>
        <p:spPr>
          <a:xfrm>
            <a:off x="561673" y="88230"/>
            <a:ext cx="8383543" cy="10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dirty="0" smtClean="0">
                <a:solidFill>
                  <a:schemeClr val="bg1"/>
                </a:solidFill>
              </a:rPr>
              <a:t>Real Neural Networks</a:t>
            </a:r>
            <a:endParaRPr lang="e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37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181250" y="103634"/>
            <a:ext cx="8333400" cy="8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Batch Normalization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6165825" y="103634"/>
            <a:ext cx="2887200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25" y="1896017"/>
            <a:ext cx="2876550" cy="12573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60" name="Shape 760"/>
          <p:cNvSpPr txBox="1"/>
          <p:nvPr/>
        </p:nvSpPr>
        <p:spPr>
          <a:xfrm>
            <a:off x="282326" y="3272917"/>
            <a:ext cx="7031099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And then allow the network to squash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the range if it wants to: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3" y="4419400"/>
            <a:ext cx="3038475" cy="736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62" name="Shape 7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200" y="3353733"/>
            <a:ext cx="245745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00" y="4059517"/>
            <a:ext cx="192405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/>
        </p:nvSpPr>
        <p:spPr>
          <a:xfrm>
            <a:off x="5494351" y="2707134"/>
            <a:ext cx="3096599" cy="62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Note, the network can learn: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5599126" y="4681834"/>
            <a:ext cx="3096599" cy="62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to recover the identity mapping.</a:t>
            </a:r>
          </a:p>
        </p:txBody>
      </p:sp>
      <p:sp>
        <p:nvSpPr>
          <p:cNvPr id="766" name="Shape 766"/>
          <p:cNvSpPr/>
          <p:nvPr/>
        </p:nvSpPr>
        <p:spPr>
          <a:xfrm>
            <a:off x="5430600" y="2670700"/>
            <a:ext cx="3096599" cy="290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7" name="Shape 767"/>
          <p:cNvSpPr txBox="1"/>
          <p:nvPr/>
        </p:nvSpPr>
        <p:spPr>
          <a:xfrm>
            <a:off x="206126" y="1223950"/>
            <a:ext cx="7031099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Normalize:</a:t>
            </a:r>
          </a:p>
        </p:txBody>
      </p:sp>
    </p:spTree>
    <p:extLst>
      <p:ext uri="{BB962C8B-B14F-4D97-AF65-F5344CB8AC3E}">
        <p14:creationId xmlns:p14="http://schemas.microsoft.com/office/powerpoint/2010/main" val="39479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181250" y="103634"/>
            <a:ext cx="8333400" cy="8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Batch Normalization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6165825" y="103634"/>
            <a:ext cx="2887200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50" y="990033"/>
            <a:ext cx="4984925" cy="4759367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/>
        </p:nvSpPr>
        <p:spPr>
          <a:xfrm>
            <a:off x="5166176" y="1020034"/>
            <a:ext cx="3977699" cy="49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Improves gradient flow through the network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Allows higher learning rates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Reduces the strong dependence on initialization</a:t>
            </a:r>
          </a:p>
          <a:p>
            <a:pPr marL="457200" lvl="0" indent="-34290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Acts as a form of regularization in a funny way, and slightly reduces the need for dropout, maybe</a:t>
            </a:r>
          </a:p>
        </p:txBody>
      </p:sp>
    </p:spTree>
    <p:extLst>
      <p:ext uri="{BB962C8B-B14F-4D97-AF65-F5344CB8AC3E}">
        <p14:creationId xmlns:p14="http://schemas.microsoft.com/office/powerpoint/2010/main" val="10197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/>
          <p:nvPr/>
        </p:nvSpPr>
        <p:spPr>
          <a:xfrm>
            <a:off x="181250" y="103634"/>
            <a:ext cx="8333400" cy="8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Batch Normalization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165825" y="103634"/>
            <a:ext cx="2887200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50" y="990033"/>
            <a:ext cx="4984925" cy="4759367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5166176" y="1020034"/>
            <a:ext cx="3977699" cy="49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Note: at test time BatchNorm layer functions differently: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mean/std are not computed based on the batch. Instead, a single fixed empirical mean of activations during training is used.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(e.g. can be estimated during training with running averages)</a:t>
            </a:r>
          </a:p>
        </p:txBody>
      </p:sp>
    </p:spTree>
    <p:extLst>
      <p:ext uri="{BB962C8B-B14F-4D97-AF65-F5344CB8AC3E}">
        <p14:creationId xmlns:p14="http://schemas.microsoft.com/office/powerpoint/2010/main" val="24998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820676" y="662301"/>
            <a:ext cx="8024999" cy="478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000"/>
              <a:t>Babysitting the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335711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258250" y="191301"/>
            <a:ext cx="7957800" cy="9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 dirty="0">
                <a:solidFill>
                  <a:schemeClr val="bg1"/>
                </a:solidFill>
              </a:rPr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1" y="1109701"/>
            <a:ext cx="7474249" cy="343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501" y="4616034"/>
            <a:ext cx="2760449" cy="40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Shape 8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25" y="4642134"/>
            <a:ext cx="2495314" cy="35676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106801" y="5229233"/>
            <a:ext cx="35294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(Assume X [NxD] is data matrix, each example in a row)</a:t>
            </a:r>
          </a:p>
        </p:txBody>
      </p:sp>
    </p:spTree>
    <p:extLst>
      <p:ext uri="{BB962C8B-B14F-4D97-AF65-F5344CB8AC3E}">
        <p14:creationId xmlns:p14="http://schemas.microsoft.com/office/powerpoint/2010/main" val="72117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1" y="77367"/>
            <a:ext cx="8809199" cy="58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Step 2: Choose the architecture:</a:t>
            </a:r>
          </a:p>
          <a:p>
            <a:pPr lvl="0" rtl="0">
              <a:spcBef>
                <a:spcPts val="0"/>
              </a:spcBef>
              <a:buNone/>
            </a:pPr>
            <a:endParaRPr lang="en" sz="3000" dirty="0" smtClean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say </a:t>
            </a:r>
            <a:r>
              <a:rPr lang="en" sz="2400" dirty="0"/>
              <a:t>we start with one hidden layer of 50 neurons:</a:t>
            </a:r>
          </a:p>
        </p:txBody>
      </p:sp>
      <p:sp>
        <p:nvSpPr>
          <p:cNvPr id="808" name="Shape 808"/>
          <p:cNvSpPr/>
          <p:nvPr/>
        </p:nvSpPr>
        <p:spPr>
          <a:xfrm>
            <a:off x="3861016" y="2421701"/>
            <a:ext cx="643799" cy="26675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553599" y="2770343"/>
            <a:ext cx="643799" cy="2063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666667" y="2944265"/>
            <a:ext cx="391500" cy="52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666667" y="3554391"/>
            <a:ext cx="391500" cy="52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666667" y="4164519"/>
            <a:ext cx="391500" cy="52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3976851" y="3192765"/>
            <a:ext cx="391500" cy="52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3976851" y="3802892"/>
            <a:ext cx="391500" cy="52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3976851" y="4413019"/>
            <a:ext cx="391500" cy="52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976851" y="2582639"/>
            <a:ext cx="391500" cy="52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103062" y="3048641"/>
            <a:ext cx="643799" cy="14371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218897" y="3192765"/>
            <a:ext cx="391500" cy="52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218897" y="3802892"/>
            <a:ext cx="391500" cy="52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058167" y="2843665"/>
            <a:ext cx="918600" cy="36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058167" y="2843791"/>
            <a:ext cx="918600" cy="97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058167" y="2843519"/>
            <a:ext cx="918600" cy="1582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058167" y="3205265"/>
            <a:ext cx="918600" cy="248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058167" y="3453791"/>
            <a:ext cx="918600" cy="36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058167" y="3453919"/>
            <a:ext cx="918600" cy="97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058167" y="3205265"/>
            <a:ext cx="918600" cy="8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058167" y="3815391"/>
            <a:ext cx="918600" cy="248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058167" y="4063919"/>
            <a:ext cx="918600" cy="36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058167" y="3205265"/>
            <a:ext cx="918600" cy="146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058167" y="3815391"/>
            <a:ext cx="918600" cy="8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058167" y="4425519"/>
            <a:ext cx="918600" cy="248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368351" y="2843639"/>
            <a:ext cx="850500" cy="610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368351" y="3453765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368351" y="3453892"/>
            <a:ext cx="850500" cy="610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368351" y="3453619"/>
            <a:ext cx="850500" cy="1220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368351" y="2843639"/>
            <a:ext cx="850500" cy="1220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368351" y="3453765"/>
            <a:ext cx="850500" cy="610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368351" y="4063892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368351" y="4064019"/>
            <a:ext cx="850500" cy="610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410825" y="4787599"/>
            <a:ext cx="1122000" cy="3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532939" y="5149283"/>
            <a:ext cx="1441799" cy="3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832764" y="4469037"/>
            <a:ext cx="1441799" cy="3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rot="10800000" flipH="1">
            <a:off x="1176476" y="3711032"/>
            <a:ext cx="1166999" cy="1237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373000" y="4846633"/>
            <a:ext cx="1597200" cy="5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CIFAR-10 images, </a:t>
            </a:r>
            <a:r>
              <a:rPr lang="en" sz="1800" b="1"/>
              <a:t>3072 </a:t>
            </a:r>
            <a:r>
              <a:rPr lang="en" sz="1800"/>
              <a:t>numbers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4288700"/>
            <a:ext cx="1597200" cy="5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10 </a:t>
            </a:r>
            <a:r>
              <a:rPr lang="en" sz="1800"/>
              <a:t>output neurons, one per class</a:t>
            </a:r>
          </a:p>
        </p:txBody>
      </p:sp>
      <p:cxnSp>
        <p:nvCxnSpPr>
          <p:cNvPr id="846" name="Shape 846"/>
          <p:cNvCxnSpPr/>
          <p:nvPr/>
        </p:nvCxnSpPr>
        <p:spPr>
          <a:xfrm rot="10800000">
            <a:off x="6054476" y="3609232"/>
            <a:ext cx="1166999" cy="522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54650" y="1696500"/>
            <a:ext cx="1597200" cy="5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50</a:t>
            </a:r>
            <a:r>
              <a:rPr lang="en" sz="180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932101" y="2078767"/>
            <a:ext cx="1777799" cy="2383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8116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220001" y="77367"/>
            <a:ext cx="8809199" cy="58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chemeClr val="bg1"/>
                </a:solidFill>
              </a:rPr>
              <a:t>3.Double </a:t>
            </a:r>
            <a:r>
              <a:rPr lang="en" sz="3000" dirty="0">
                <a:solidFill>
                  <a:schemeClr val="bg1"/>
                </a:solidFill>
              </a:rPr>
              <a:t>check that the loss is reasonable:</a:t>
            </a:r>
            <a:r>
              <a:rPr lang="en" sz="1800" dirty="0">
                <a:solidFill>
                  <a:srgbClr val="000000"/>
                </a:solidFill>
              </a:rPr>
              <a:t/>
            </a:r>
            <a:br>
              <a:rPr lang="en" sz="1800" dirty="0">
                <a:solidFill>
                  <a:srgbClr val="000000"/>
                </a:solidFill>
              </a:rPr>
            </a:b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26" y="1283416"/>
            <a:ext cx="6323025" cy="22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01" y="4182167"/>
            <a:ext cx="8010525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7" name="Shape 857"/>
          <p:cNvCxnSpPr/>
          <p:nvPr/>
        </p:nvCxnSpPr>
        <p:spPr>
          <a:xfrm rot="10800000">
            <a:off x="1731351" y="5241501"/>
            <a:ext cx="707699" cy="22959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58" name="Shape 858"/>
          <p:cNvCxnSpPr/>
          <p:nvPr/>
        </p:nvCxnSpPr>
        <p:spPr>
          <a:xfrm rot="10800000">
            <a:off x="3423501" y="4819932"/>
            <a:ext cx="2152799" cy="421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59" name="Shape 859"/>
          <p:cNvSpPr txBox="1"/>
          <p:nvPr/>
        </p:nvSpPr>
        <p:spPr>
          <a:xfrm>
            <a:off x="4572001" y="5241601"/>
            <a:ext cx="3357299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returns the loss and the gradient for all parameters</a:t>
            </a:r>
          </a:p>
        </p:txBody>
      </p:sp>
      <p:sp>
        <p:nvSpPr>
          <p:cNvPr id="860" name="Shape 860"/>
          <p:cNvSpPr/>
          <p:nvPr/>
        </p:nvSpPr>
        <p:spPr>
          <a:xfrm>
            <a:off x="4629700" y="4489601"/>
            <a:ext cx="497400" cy="3059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1" name="Shape 861"/>
          <p:cNvSpPr txBox="1"/>
          <p:nvPr/>
        </p:nvSpPr>
        <p:spPr>
          <a:xfrm>
            <a:off x="5376726" y="4400667"/>
            <a:ext cx="2787599" cy="4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disable regularization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2590151" y="4936801"/>
            <a:ext cx="1812299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~2.3.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“correct “ for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10 classes</a:t>
            </a:r>
          </a:p>
        </p:txBody>
      </p:sp>
    </p:spTree>
    <p:extLst>
      <p:ext uri="{BB962C8B-B14F-4D97-AF65-F5344CB8AC3E}">
        <p14:creationId xmlns:p14="http://schemas.microsoft.com/office/powerpoint/2010/main" val="9959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50" y="4226601"/>
            <a:ext cx="802005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 txBox="1"/>
          <p:nvPr/>
        </p:nvSpPr>
        <p:spPr>
          <a:xfrm>
            <a:off x="220001" y="77367"/>
            <a:ext cx="8809199" cy="58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Double check that the loss is reasonable:</a:t>
            </a:r>
            <a:r>
              <a:rPr lang="en" sz="1800" dirty="0">
                <a:solidFill>
                  <a:srgbClr val="000000"/>
                </a:solidFill>
              </a:rPr>
              <a:t/>
            </a:r>
            <a:br>
              <a:rPr lang="en" sz="1800" dirty="0">
                <a:solidFill>
                  <a:srgbClr val="000000"/>
                </a:solidFill>
              </a:rPr>
            </a:b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870" name="Shape 8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926" y="1283416"/>
            <a:ext cx="6323025" cy="227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1" name="Shape 871"/>
          <p:cNvCxnSpPr/>
          <p:nvPr/>
        </p:nvCxnSpPr>
        <p:spPr>
          <a:xfrm rot="10800000">
            <a:off x="1731299" y="5241601"/>
            <a:ext cx="1453800" cy="30599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2" name="Shape 872"/>
          <p:cNvSpPr/>
          <p:nvPr/>
        </p:nvSpPr>
        <p:spPr>
          <a:xfrm>
            <a:off x="4629700" y="4489601"/>
            <a:ext cx="497400" cy="3059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3" name="Shape 873"/>
          <p:cNvSpPr txBox="1"/>
          <p:nvPr/>
        </p:nvSpPr>
        <p:spPr>
          <a:xfrm>
            <a:off x="5376726" y="4400667"/>
            <a:ext cx="2787599" cy="4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crank up regularization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3199750" y="5241601"/>
            <a:ext cx="57243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went up, good. (sanity check)</a:t>
            </a:r>
          </a:p>
        </p:txBody>
      </p:sp>
    </p:spTree>
    <p:extLst>
      <p:ext uri="{BB962C8B-B14F-4D97-AF65-F5344CB8AC3E}">
        <p14:creationId xmlns:p14="http://schemas.microsoft.com/office/powerpoint/2010/main" val="13827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/>
        </p:nvSpPr>
        <p:spPr>
          <a:xfrm>
            <a:off x="0" y="90133"/>
            <a:ext cx="3259500" cy="21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bg1"/>
                </a:solidFill>
              </a:rPr>
              <a:t>4.Lets </a:t>
            </a:r>
            <a:r>
              <a:rPr lang="en" sz="2400" dirty="0">
                <a:solidFill>
                  <a:schemeClr val="bg1"/>
                </a:solidFill>
              </a:rPr>
              <a:t>try to train now…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Tip</a:t>
            </a:r>
            <a:r>
              <a:rPr lang="en" sz="2400" dirty="0">
                <a:solidFill>
                  <a:srgbClr val="0000FF"/>
                </a:solidFill>
              </a:rPr>
              <a:t>: Make sure that you can overfit very small portion of the training data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375" y="90132"/>
            <a:ext cx="5825475" cy="481536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/>
          <p:nvPr/>
        </p:nvSpPr>
        <p:spPr>
          <a:xfrm>
            <a:off x="3213800" y="1772700"/>
            <a:ext cx="5930099" cy="35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3" name="Shape 883"/>
          <p:cNvSpPr txBox="1"/>
          <p:nvPr/>
        </p:nvSpPr>
        <p:spPr>
          <a:xfrm>
            <a:off x="3410476" y="2307467"/>
            <a:ext cx="5406899" cy="32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above code: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take the first 20 examples from CIFAR-10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turn off regularization (reg = 0.0)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use simple vanilla ‘sgd’</a:t>
            </a:r>
          </a:p>
        </p:txBody>
      </p:sp>
    </p:spTree>
    <p:extLst>
      <p:ext uri="{BB962C8B-B14F-4D97-AF65-F5344CB8AC3E}">
        <p14:creationId xmlns:p14="http://schemas.microsoft.com/office/powerpoint/2010/main" val="48963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/>
        </p:nvSpPr>
        <p:spPr>
          <a:xfrm>
            <a:off x="0" y="90133"/>
            <a:ext cx="3259500" cy="21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Tip</a:t>
            </a:r>
            <a:r>
              <a:rPr lang="en" sz="2400" dirty="0">
                <a:solidFill>
                  <a:srgbClr val="0000FF"/>
                </a:solidFill>
              </a:rPr>
              <a:t>: Make sure that you can overfit very small portion of the training data</a:t>
            </a:r>
          </a:p>
        </p:txBody>
      </p:sp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375" y="90132"/>
            <a:ext cx="5825475" cy="48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Shape 8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001" y="4994961"/>
            <a:ext cx="4983925" cy="10883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Shape 892"/>
          <p:cNvCxnSpPr>
            <a:stCxn id="890" idx="1"/>
            <a:endCxn id="891" idx="1"/>
          </p:cNvCxnSpPr>
          <p:nvPr/>
        </p:nvCxnSpPr>
        <p:spPr>
          <a:xfrm>
            <a:off x="3259375" y="2497816"/>
            <a:ext cx="374700" cy="3041200"/>
          </a:xfrm>
          <a:prstGeom prst="bentConnector3">
            <a:avLst>
              <a:gd name="adj1" fmla="val -63551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3" name="Shape 893"/>
          <p:cNvSpPr txBox="1"/>
          <p:nvPr/>
        </p:nvSpPr>
        <p:spPr>
          <a:xfrm>
            <a:off x="172176" y="4297401"/>
            <a:ext cx="3816299" cy="14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Very small loss,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train accuracy 1.00,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nice!</a:t>
            </a:r>
          </a:p>
        </p:txBody>
      </p:sp>
    </p:spTree>
    <p:extLst>
      <p:ext uri="{BB962C8B-B14F-4D97-AF65-F5344CB8AC3E}">
        <p14:creationId xmlns:p14="http://schemas.microsoft.com/office/powerpoint/2010/main" val="12758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/>
        </p:nvSpPr>
        <p:spPr>
          <a:xfrm>
            <a:off x="561673" y="88230"/>
            <a:ext cx="8383543" cy="10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dirty="0">
                <a:solidFill>
                  <a:schemeClr val="bg1"/>
                </a:solidFill>
              </a:rPr>
              <a:t>Neural Network: </a:t>
            </a:r>
            <a:r>
              <a:rPr lang="en" sz="2800" dirty="0">
                <a:solidFill>
                  <a:schemeClr val="bg1"/>
                </a:solidFill>
              </a:rPr>
              <a:t>without the brain stuff</a:t>
            </a:r>
          </a:p>
        </p:txBody>
      </p:sp>
      <p:pic>
        <p:nvPicPr>
          <p:cNvPr id="1148" name="Shape 1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2005967"/>
            <a:ext cx="1649166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Shape 1149"/>
          <p:cNvSpPr txBox="1"/>
          <p:nvPr/>
        </p:nvSpPr>
        <p:spPr>
          <a:xfrm>
            <a:off x="575951" y="1954433"/>
            <a:ext cx="47711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25" y="2848131"/>
            <a:ext cx="3026469" cy="29345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894" y="3268571"/>
            <a:ext cx="1971755" cy="2219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023" y="3268571"/>
            <a:ext cx="2379260" cy="250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0" y="90133"/>
            <a:ext cx="3259500" cy="21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5.</a:t>
            </a: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I like to start with small regularization and find learning rate that makes the loss go down.</a:t>
            </a:r>
          </a:p>
        </p:txBody>
      </p:sp>
      <p:pic>
        <p:nvPicPr>
          <p:cNvPr id="900" name="Shape 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1" y="90134"/>
            <a:ext cx="5884499" cy="355252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/>
          <p:nvPr/>
        </p:nvSpPr>
        <p:spPr>
          <a:xfrm>
            <a:off x="3213800" y="1683400"/>
            <a:ext cx="5786700" cy="223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3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/>
        </p:nvSpPr>
        <p:spPr>
          <a:xfrm>
            <a:off x="0" y="90133"/>
            <a:ext cx="3259500" cy="21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I like to start with small regularization and find learning rate that makes the loss go down.</a:t>
            </a:r>
          </a:p>
        </p:txBody>
      </p:sp>
      <p:pic>
        <p:nvPicPr>
          <p:cNvPr id="908" name="Shape 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1" y="90134"/>
            <a:ext cx="5884499" cy="355252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Shape 909"/>
          <p:cNvSpPr txBox="1"/>
          <p:nvPr/>
        </p:nvSpPr>
        <p:spPr>
          <a:xfrm>
            <a:off x="4151775" y="3635467"/>
            <a:ext cx="4390500" cy="170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barely changing </a:t>
            </a:r>
          </a:p>
        </p:txBody>
      </p:sp>
      <p:sp>
        <p:nvSpPr>
          <p:cNvPr id="910" name="Shape 910"/>
          <p:cNvSpPr/>
          <p:nvPr/>
        </p:nvSpPr>
        <p:spPr>
          <a:xfrm>
            <a:off x="4763301" y="1632400"/>
            <a:ext cx="975599" cy="193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6076400" y="1632400"/>
            <a:ext cx="839100" cy="183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5490225" y="1325534"/>
            <a:ext cx="1265100" cy="291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79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/>
        </p:nvSpPr>
        <p:spPr>
          <a:xfrm>
            <a:off x="0" y="90133"/>
            <a:ext cx="3259500" cy="21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learning rate too low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pic>
        <p:nvPicPr>
          <p:cNvPr id="919" name="Shape 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1" y="90134"/>
            <a:ext cx="5884499" cy="3552529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Shape 920"/>
          <p:cNvSpPr txBox="1"/>
          <p:nvPr/>
        </p:nvSpPr>
        <p:spPr>
          <a:xfrm>
            <a:off x="4151775" y="3635467"/>
            <a:ext cx="4390500" cy="170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barely changing: Learning rate is probably too low</a:t>
            </a:r>
          </a:p>
        </p:txBody>
      </p:sp>
      <p:sp>
        <p:nvSpPr>
          <p:cNvPr id="921" name="Shape 921"/>
          <p:cNvSpPr/>
          <p:nvPr/>
        </p:nvSpPr>
        <p:spPr>
          <a:xfrm>
            <a:off x="4763301" y="1632400"/>
            <a:ext cx="975599" cy="193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6076400" y="1632400"/>
            <a:ext cx="839100" cy="183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5490225" y="1325534"/>
            <a:ext cx="1265100" cy="291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/>
        </p:nvSpPr>
        <p:spPr>
          <a:xfrm>
            <a:off x="0" y="90133"/>
            <a:ext cx="3259500" cy="21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learning rate too low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pic>
        <p:nvPicPr>
          <p:cNvPr id="930" name="Shape 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1" y="90134"/>
            <a:ext cx="5884499" cy="3552529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Shape 931"/>
          <p:cNvSpPr txBox="1"/>
          <p:nvPr/>
        </p:nvSpPr>
        <p:spPr>
          <a:xfrm>
            <a:off x="4151775" y="3635467"/>
            <a:ext cx="4390500" cy="170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Loss barely changing: Learning rate is probably too low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Notice train/val accuracy goes to 20% though, what’s up with that? (remember this is softmax)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4763301" y="1632400"/>
            <a:ext cx="975599" cy="193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6076400" y="1632400"/>
            <a:ext cx="839100" cy="183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5490225" y="1325534"/>
            <a:ext cx="1265100" cy="291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51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/>
        </p:nvSpPr>
        <p:spPr>
          <a:xfrm>
            <a:off x="0" y="90133"/>
            <a:ext cx="3259500" cy="21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learning rate too low</a:t>
            </a:r>
          </a:p>
        </p:txBody>
      </p:sp>
      <p:pic>
        <p:nvPicPr>
          <p:cNvPr id="941" name="Shape 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975" y="190534"/>
            <a:ext cx="5837899" cy="292126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208575" y="1543545"/>
            <a:ext cx="5786700" cy="223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Okay now lets try learning rate 1e6. What could possibly go wrong?</a:t>
            </a:r>
          </a:p>
        </p:txBody>
      </p:sp>
      <p:cxnSp>
        <p:nvCxnSpPr>
          <p:cNvPr id="943" name="Shape 943"/>
          <p:cNvCxnSpPr/>
          <p:nvPr/>
        </p:nvCxnSpPr>
        <p:spPr>
          <a:xfrm rot="10800000">
            <a:off x="5875299" y="1603999"/>
            <a:ext cx="60900" cy="6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9157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/>
          <p:nvPr/>
        </p:nvSpPr>
        <p:spPr>
          <a:xfrm>
            <a:off x="4660175" y="3647400"/>
            <a:ext cx="3259500" cy="11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cost: NaN almost always means high learning rate...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0" y="90133"/>
            <a:ext cx="3259500" cy="21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learning rate too 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loss exploding: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learning rate too high</a:t>
            </a:r>
          </a:p>
        </p:txBody>
      </p:sp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975" y="190534"/>
            <a:ext cx="5837899" cy="2921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8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/>
        </p:nvSpPr>
        <p:spPr>
          <a:xfrm>
            <a:off x="0" y="90133"/>
            <a:ext cx="3259500" cy="21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learning rate too 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loss exploding: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learning rate too high</a:t>
            </a:r>
          </a:p>
        </p:txBody>
      </p:sp>
      <p:pic>
        <p:nvPicPr>
          <p:cNvPr id="958" name="Shape 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1" y="0"/>
            <a:ext cx="5822225" cy="272916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 txBox="1"/>
          <p:nvPr/>
        </p:nvSpPr>
        <p:spPr>
          <a:xfrm>
            <a:off x="4191651" y="3175967"/>
            <a:ext cx="4141499" cy="241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3e-3 is still too high. Cost explodes….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=&gt; Rough range for learning rate we should be cross-validating is somewhere [1e-3 … 1e-5]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820676" y="662301"/>
            <a:ext cx="8024999" cy="44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/>
          </a:p>
          <a:p>
            <a:pPr lvl="0" rtl="0">
              <a:spcBef>
                <a:spcPts val="0"/>
              </a:spcBef>
              <a:buNone/>
            </a:pP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00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980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8" y="2322181"/>
            <a:ext cx="6406753" cy="29242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7047" y="1335419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Learning  rates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883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/>
          <p:nvPr/>
        </p:nvSpPr>
        <p:spPr>
          <a:xfrm>
            <a:off x="304800" y="257176"/>
            <a:ext cx="8753200" cy="5405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bg1"/>
                </a:solidFill>
              </a:rPr>
              <a:t>Cross-validation strategy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I like to do </a:t>
            </a:r>
            <a:r>
              <a:rPr lang="en" sz="2400" b="1" dirty="0"/>
              <a:t>coarse -&gt; fine </a:t>
            </a:r>
            <a:r>
              <a:rPr lang="en" sz="2400" dirty="0"/>
              <a:t>cross-validation in stages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stage</a:t>
            </a:r>
            <a:r>
              <a:rPr lang="en" sz="1800" dirty="0"/>
              <a:t>: only a few epochs to get rough idea of what params 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stage</a:t>
            </a:r>
            <a:r>
              <a:rPr lang="en" sz="1800" dirty="0"/>
              <a:t>: longer running time, finer search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… (repeat as necessary)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373026" y="4663833"/>
            <a:ext cx="7948499" cy="136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Tip for detecting explosions in the solver: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If the cost is ever &gt; 3 * original cost, break out early</a:t>
            </a:r>
          </a:p>
        </p:txBody>
      </p:sp>
    </p:spTree>
    <p:extLst>
      <p:ext uri="{BB962C8B-B14F-4D97-AF65-F5344CB8AC3E}">
        <p14:creationId xmlns:p14="http://schemas.microsoft.com/office/powerpoint/2010/main" val="251790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51424</TotalTime>
  <Words>3137</Words>
  <Application>Microsoft Office PowerPoint</Application>
  <PresentationFormat>全屏显示(4:3)</PresentationFormat>
  <Paragraphs>649</Paragraphs>
  <Slides>121</Slides>
  <Notes>109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30" baseType="lpstr">
      <vt:lpstr>方正舒体</vt:lpstr>
      <vt:lpstr>仿宋</vt:lpstr>
      <vt:lpstr>宋体</vt:lpstr>
      <vt:lpstr>Arial</vt:lpstr>
      <vt:lpstr>Calibri</vt:lpstr>
      <vt:lpstr>Cambria Math</vt:lpstr>
      <vt:lpstr>Wingdings</vt:lpstr>
      <vt:lpstr>Wingdings 2</vt:lpstr>
      <vt:lpstr>Clarity</vt:lpstr>
      <vt:lpstr>CN:CST31209 : Deep Learning and Big Data Intelligence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Huasha Zhao</dc:creator>
  <cp:lastModifiedBy>Alice</cp:lastModifiedBy>
  <cp:revision>1241</cp:revision>
  <cp:lastPrinted>2013-04-04T21:00:55Z</cp:lastPrinted>
  <dcterms:created xsi:type="dcterms:W3CDTF">2013-04-18T21:29:50Z</dcterms:created>
  <dcterms:modified xsi:type="dcterms:W3CDTF">2022-02-26T13:50:04Z</dcterms:modified>
</cp:coreProperties>
</file>